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89" r:id="rId2"/>
    <p:sldId id="304" r:id="rId3"/>
    <p:sldId id="293" r:id="rId4"/>
    <p:sldId id="292" r:id="rId5"/>
    <p:sldId id="294" r:id="rId6"/>
    <p:sldId id="290" r:id="rId7"/>
    <p:sldId id="305" r:id="rId8"/>
    <p:sldId id="295" r:id="rId9"/>
    <p:sldId id="296" r:id="rId10"/>
    <p:sldId id="297" r:id="rId11"/>
    <p:sldId id="298" r:id="rId12"/>
    <p:sldId id="299" r:id="rId13"/>
    <p:sldId id="306" r:id="rId14"/>
    <p:sldId id="300" r:id="rId15"/>
    <p:sldId id="301" r:id="rId16"/>
    <p:sldId id="302" r:id="rId17"/>
    <p:sldId id="307" r:id="rId18"/>
  </p:sldIdLst>
  <p:sldSz cx="42803763" cy="30275213"/>
  <p:notesSz cx="6858000" cy="9144000"/>
  <p:defaultTextStyle>
    <a:defPPr>
      <a:defRPr lang="en-US"/>
    </a:defPPr>
    <a:lvl1pPr marL="0" algn="l" defTabSz="2087870" rtl="0" eaLnBrk="1" latinLnBrk="0" hangingPunct="1">
      <a:defRPr sz="8182" kern="1200">
        <a:solidFill>
          <a:schemeClr val="tx1"/>
        </a:solidFill>
        <a:latin typeface="+mn-lt"/>
        <a:ea typeface="+mn-ea"/>
        <a:cs typeface="+mn-cs"/>
      </a:defRPr>
    </a:lvl1pPr>
    <a:lvl2pPr marL="2087870" algn="l" defTabSz="2087870" rtl="0" eaLnBrk="1" latinLnBrk="0" hangingPunct="1">
      <a:defRPr sz="8182" kern="1200">
        <a:solidFill>
          <a:schemeClr val="tx1"/>
        </a:solidFill>
        <a:latin typeface="+mn-lt"/>
        <a:ea typeface="+mn-ea"/>
        <a:cs typeface="+mn-cs"/>
      </a:defRPr>
    </a:lvl2pPr>
    <a:lvl3pPr marL="4175739" algn="l" defTabSz="2087870" rtl="0" eaLnBrk="1" latinLnBrk="0" hangingPunct="1">
      <a:defRPr sz="8182" kern="1200">
        <a:solidFill>
          <a:schemeClr val="tx1"/>
        </a:solidFill>
        <a:latin typeface="+mn-lt"/>
        <a:ea typeface="+mn-ea"/>
        <a:cs typeface="+mn-cs"/>
      </a:defRPr>
    </a:lvl3pPr>
    <a:lvl4pPr marL="6263609" algn="l" defTabSz="2087870" rtl="0" eaLnBrk="1" latinLnBrk="0" hangingPunct="1">
      <a:defRPr sz="8182" kern="1200">
        <a:solidFill>
          <a:schemeClr val="tx1"/>
        </a:solidFill>
        <a:latin typeface="+mn-lt"/>
        <a:ea typeface="+mn-ea"/>
        <a:cs typeface="+mn-cs"/>
      </a:defRPr>
    </a:lvl4pPr>
    <a:lvl5pPr marL="8351479" algn="l" defTabSz="2087870" rtl="0" eaLnBrk="1" latinLnBrk="0" hangingPunct="1">
      <a:defRPr sz="8182" kern="1200">
        <a:solidFill>
          <a:schemeClr val="tx1"/>
        </a:solidFill>
        <a:latin typeface="+mn-lt"/>
        <a:ea typeface="+mn-ea"/>
        <a:cs typeface="+mn-cs"/>
      </a:defRPr>
    </a:lvl5pPr>
    <a:lvl6pPr marL="10439349" algn="l" defTabSz="2087870" rtl="0" eaLnBrk="1" latinLnBrk="0" hangingPunct="1">
      <a:defRPr sz="8182" kern="1200">
        <a:solidFill>
          <a:schemeClr val="tx1"/>
        </a:solidFill>
        <a:latin typeface="+mn-lt"/>
        <a:ea typeface="+mn-ea"/>
        <a:cs typeface="+mn-cs"/>
      </a:defRPr>
    </a:lvl6pPr>
    <a:lvl7pPr marL="12527218" algn="l" defTabSz="2087870" rtl="0" eaLnBrk="1" latinLnBrk="0" hangingPunct="1">
      <a:defRPr sz="8182" kern="1200">
        <a:solidFill>
          <a:schemeClr val="tx1"/>
        </a:solidFill>
        <a:latin typeface="+mn-lt"/>
        <a:ea typeface="+mn-ea"/>
        <a:cs typeface="+mn-cs"/>
      </a:defRPr>
    </a:lvl7pPr>
    <a:lvl8pPr marL="14615088" algn="l" defTabSz="2087870" rtl="0" eaLnBrk="1" latinLnBrk="0" hangingPunct="1">
      <a:defRPr sz="8182" kern="1200">
        <a:solidFill>
          <a:schemeClr val="tx1"/>
        </a:solidFill>
        <a:latin typeface="+mn-lt"/>
        <a:ea typeface="+mn-ea"/>
        <a:cs typeface="+mn-cs"/>
      </a:defRPr>
    </a:lvl8pPr>
    <a:lvl9pPr marL="16702958" algn="l" defTabSz="2087870" rtl="0" eaLnBrk="1" latinLnBrk="0" hangingPunct="1">
      <a:defRPr sz="818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068" userDrawn="1">
          <p15:clr>
            <a:srgbClr val="A4A3A4"/>
          </p15:clr>
        </p15:guide>
        <p15:guide id="2" pos="26091" userDrawn="1">
          <p15:clr>
            <a:srgbClr val="A4A3A4"/>
          </p15:clr>
        </p15:guide>
        <p15:guide id="3" orient="horz" pos="2641" userDrawn="1">
          <p15:clr>
            <a:srgbClr val="A4A3A4"/>
          </p15:clr>
        </p15:guide>
        <p15:guide id="4" pos="5317" userDrawn="1">
          <p15:clr>
            <a:srgbClr val="A4A3A4"/>
          </p15:clr>
        </p15:guide>
        <p15:guide id="5" orient="horz" pos="3412" userDrawn="1">
          <p15:clr>
            <a:srgbClr val="A4A3A4"/>
          </p15:clr>
        </p15:guide>
        <p15:guide id="6" pos="13232" userDrawn="1">
          <p15:clr>
            <a:srgbClr val="A4A3A4"/>
          </p15:clr>
        </p15:guide>
        <p15:guide id="9" pos="19650" userDrawn="1">
          <p15:clr>
            <a:srgbClr val="A4A3A4"/>
          </p15:clr>
        </p15:guide>
        <p15:guide id="10" pos="6836" userDrawn="1">
          <p15:clr>
            <a:srgbClr val="A4A3A4"/>
          </p15:clr>
        </p15:guide>
        <p15:guide id="11" pos="10374" userDrawn="1">
          <p15:clr>
            <a:srgbClr val="A4A3A4"/>
          </p15:clr>
        </p15:guide>
        <p15:guide id="13" pos="8005" userDrawn="1">
          <p15:clr>
            <a:srgbClr val="A4A3A4"/>
          </p15:clr>
        </p15:guide>
        <p15:guide id="15" pos="7443" userDrawn="1">
          <p15:clr>
            <a:srgbClr val="A4A3A4"/>
          </p15:clr>
        </p15:guide>
        <p15:guide id="17" orient="horz" pos="1416" userDrawn="1">
          <p15:clr>
            <a:srgbClr val="A4A3A4"/>
          </p15:clr>
        </p15:guide>
        <p15:guide id="18" pos="26772" userDrawn="1">
          <p15:clr>
            <a:srgbClr val="A4A3A4"/>
          </p15:clr>
        </p15:guide>
        <p15:guide id="19" pos="189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00"/>
    <a:srgbClr val="00437E"/>
    <a:srgbClr val="C00000"/>
    <a:srgbClr val="00AE38"/>
    <a:srgbClr val="FFD5AB"/>
    <a:srgbClr val="FFA54B"/>
    <a:srgbClr val="003B79"/>
    <a:srgbClr val="F8A029"/>
    <a:srgbClr val="F7CA00"/>
    <a:srgbClr val="008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2" autoAdjust="0"/>
    <p:restoredTop sz="89910" autoAdjust="0"/>
  </p:normalViewPr>
  <p:slideViewPr>
    <p:cSldViewPr snapToGrid="0" snapToObjects="1">
      <p:cViewPr>
        <p:scale>
          <a:sx n="20" d="100"/>
          <a:sy n="20" d="100"/>
        </p:scale>
        <p:origin x="1757" y="48"/>
      </p:cViewPr>
      <p:guideLst>
        <p:guide orient="horz" pos="5068"/>
        <p:guide pos="26091"/>
        <p:guide orient="horz" pos="2641"/>
        <p:guide pos="5317"/>
        <p:guide orient="horz" pos="3412"/>
        <p:guide pos="13232"/>
        <p:guide pos="19650"/>
        <p:guide pos="6836"/>
        <p:guide pos="10374"/>
        <p:guide pos="8005"/>
        <p:guide pos="7443"/>
        <p:guide orient="horz" pos="1416"/>
        <p:guide pos="26772"/>
        <p:guide pos="18947"/>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6F3D5-4A1E-4AA3-9B9C-7264BF670876}" type="datetimeFigureOut">
              <a:rPr lang="en-US"/>
              <a:t>4/13/2020</a:t>
            </a:fld>
            <a:endParaRPr lang="en-US"/>
          </a:p>
        </p:txBody>
      </p:sp>
      <p:sp>
        <p:nvSpPr>
          <p:cNvPr id="4" name="Slide Image Placeholder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FFEEE-18D4-4D79-A74D-FEA79123FAF3}" type="slidenum">
              <a:rPr lang="en-US"/>
              <a:t>‹#›</a:t>
            </a:fld>
            <a:endParaRPr lang="en-US"/>
          </a:p>
        </p:txBody>
      </p:sp>
    </p:spTree>
    <p:extLst>
      <p:ext uri="{BB962C8B-B14F-4D97-AF65-F5344CB8AC3E}">
        <p14:creationId xmlns:p14="http://schemas.microsoft.com/office/powerpoint/2010/main" val="2215107290"/>
      </p:ext>
    </p:extLst>
  </p:cSld>
  <p:clrMap bg1="lt1" tx1="dk1" bg2="lt2" tx2="dk2" accent1="accent1" accent2="accent2" accent3="accent3" accent4="accent4" accent5="accent5" accent6="accent6" hlink="hlink" folHlink="folHlink"/>
  <p:notesStyle>
    <a:lvl1pPr marL="0" algn="l" defTabSz="869960" rtl="0" eaLnBrk="1" latinLnBrk="0" hangingPunct="1">
      <a:defRPr sz="1142" kern="1200">
        <a:solidFill>
          <a:schemeClr val="tx1"/>
        </a:solidFill>
        <a:latin typeface="+mn-lt"/>
        <a:ea typeface="+mn-ea"/>
        <a:cs typeface="+mn-cs"/>
      </a:defRPr>
    </a:lvl1pPr>
    <a:lvl2pPr marL="434980" algn="l" defTabSz="869960" rtl="0" eaLnBrk="1" latinLnBrk="0" hangingPunct="1">
      <a:defRPr sz="1142" kern="1200">
        <a:solidFill>
          <a:schemeClr val="tx1"/>
        </a:solidFill>
        <a:latin typeface="+mn-lt"/>
        <a:ea typeface="+mn-ea"/>
        <a:cs typeface="+mn-cs"/>
      </a:defRPr>
    </a:lvl2pPr>
    <a:lvl3pPr marL="869960" algn="l" defTabSz="869960" rtl="0" eaLnBrk="1" latinLnBrk="0" hangingPunct="1">
      <a:defRPr sz="1142" kern="1200">
        <a:solidFill>
          <a:schemeClr val="tx1"/>
        </a:solidFill>
        <a:latin typeface="+mn-lt"/>
        <a:ea typeface="+mn-ea"/>
        <a:cs typeface="+mn-cs"/>
      </a:defRPr>
    </a:lvl3pPr>
    <a:lvl4pPr marL="1304940" algn="l" defTabSz="869960" rtl="0" eaLnBrk="1" latinLnBrk="0" hangingPunct="1">
      <a:defRPr sz="1142" kern="1200">
        <a:solidFill>
          <a:schemeClr val="tx1"/>
        </a:solidFill>
        <a:latin typeface="+mn-lt"/>
        <a:ea typeface="+mn-ea"/>
        <a:cs typeface="+mn-cs"/>
      </a:defRPr>
    </a:lvl4pPr>
    <a:lvl5pPr marL="1739920" algn="l" defTabSz="869960" rtl="0" eaLnBrk="1" latinLnBrk="0" hangingPunct="1">
      <a:defRPr sz="1142" kern="1200">
        <a:solidFill>
          <a:schemeClr val="tx1"/>
        </a:solidFill>
        <a:latin typeface="+mn-lt"/>
        <a:ea typeface="+mn-ea"/>
        <a:cs typeface="+mn-cs"/>
      </a:defRPr>
    </a:lvl5pPr>
    <a:lvl6pPr marL="2174900" algn="l" defTabSz="869960" rtl="0" eaLnBrk="1" latinLnBrk="0" hangingPunct="1">
      <a:defRPr sz="1142" kern="1200">
        <a:solidFill>
          <a:schemeClr val="tx1"/>
        </a:solidFill>
        <a:latin typeface="+mn-lt"/>
        <a:ea typeface="+mn-ea"/>
        <a:cs typeface="+mn-cs"/>
      </a:defRPr>
    </a:lvl6pPr>
    <a:lvl7pPr marL="2609880" algn="l" defTabSz="869960" rtl="0" eaLnBrk="1" latinLnBrk="0" hangingPunct="1">
      <a:defRPr sz="1142" kern="1200">
        <a:solidFill>
          <a:schemeClr val="tx1"/>
        </a:solidFill>
        <a:latin typeface="+mn-lt"/>
        <a:ea typeface="+mn-ea"/>
        <a:cs typeface="+mn-cs"/>
      </a:defRPr>
    </a:lvl7pPr>
    <a:lvl8pPr marL="3044861" algn="l" defTabSz="869960" rtl="0" eaLnBrk="1" latinLnBrk="0" hangingPunct="1">
      <a:defRPr sz="1142" kern="1200">
        <a:solidFill>
          <a:schemeClr val="tx1"/>
        </a:solidFill>
        <a:latin typeface="+mn-lt"/>
        <a:ea typeface="+mn-ea"/>
        <a:cs typeface="+mn-cs"/>
      </a:defRPr>
    </a:lvl8pPr>
    <a:lvl9pPr marL="3479841" algn="l" defTabSz="869960" rtl="0" eaLnBrk="1" latinLnBrk="0" hangingPunct="1">
      <a:defRPr sz="114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FFFEEE-18D4-4D79-A74D-FEA79123FAF3}" type="slidenum">
              <a:rPr lang="en-US" smtClean="0"/>
              <a:t>1</a:t>
            </a:fld>
            <a:endParaRPr lang="en-US"/>
          </a:p>
        </p:txBody>
      </p:sp>
    </p:spTree>
    <p:extLst>
      <p:ext uri="{BB962C8B-B14F-4D97-AF65-F5344CB8AC3E}">
        <p14:creationId xmlns:p14="http://schemas.microsoft.com/office/powerpoint/2010/main" val="788798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42" b="0" i="0" u="none" strike="noStrike" kern="1200" baseline="0" dirty="0">
                <a:solidFill>
                  <a:schemeClr val="tx1"/>
                </a:solidFill>
                <a:latin typeface="+mn-lt"/>
                <a:ea typeface="+mn-ea"/>
                <a:cs typeface="+mn-cs"/>
              </a:rPr>
              <a:t>The on-off controller uses a single target and increases or decreases the stimulation if the beta ARV was measured above or below the target, respectively.</a:t>
            </a:r>
          </a:p>
          <a:p>
            <a:r>
              <a:rPr lang="en-GB" sz="1142" b="0" i="0" u="none" strike="noStrike" kern="1200" baseline="0" dirty="0">
                <a:solidFill>
                  <a:schemeClr val="tx1"/>
                </a:solidFill>
                <a:latin typeface="+mn-lt"/>
                <a:ea typeface="+mn-ea"/>
                <a:cs typeface="+mn-cs"/>
              </a:rPr>
              <a:t>Second. The dual threshold controller which increases the stimulation if the beta ARV was measured above the upper threshold value and keeps it constant of it was in between the upper and lower thresholds and decreases it if the beta ARV was measured below the lower threshold value… this has been inspired in order to enhance healthy beta band activity</a:t>
            </a:r>
          </a:p>
          <a:p>
            <a:r>
              <a:rPr lang="en-GB" sz="1142" b="0" i="0" u="none" strike="noStrike" kern="1200" baseline="0" dirty="0">
                <a:solidFill>
                  <a:schemeClr val="tx1"/>
                </a:solidFill>
                <a:latin typeface="+mn-lt"/>
                <a:ea typeface="+mn-ea"/>
                <a:cs typeface="+mn-cs"/>
              </a:rPr>
              <a:t>3</a:t>
            </a:r>
            <a:r>
              <a:rPr lang="en-GB" sz="1142" b="0" i="0" u="none" strike="noStrike" kern="1200" baseline="30000" dirty="0">
                <a:solidFill>
                  <a:schemeClr val="tx1"/>
                </a:solidFill>
                <a:latin typeface="+mn-lt"/>
                <a:ea typeface="+mn-ea"/>
                <a:cs typeface="+mn-cs"/>
              </a:rPr>
              <a:t>rd</a:t>
            </a:r>
            <a:r>
              <a:rPr lang="en-GB" sz="1142" b="0" i="0" u="none" strike="noStrike" kern="1200" baseline="0" dirty="0">
                <a:solidFill>
                  <a:schemeClr val="tx1"/>
                </a:solidFill>
                <a:latin typeface="+mn-lt"/>
                <a:ea typeface="+mn-ea"/>
                <a:cs typeface="+mn-cs"/>
              </a:rPr>
              <a:t>, the PC which sets the </a:t>
            </a:r>
            <a:r>
              <a:rPr lang="en-GB" sz="1142" b="0" i="0" u="none" strike="noStrike" kern="1200" baseline="0" dirty="0" err="1">
                <a:solidFill>
                  <a:schemeClr val="tx1"/>
                </a:solidFill>
                <a:latin typeface="+mn-lt"/>
                <a:ea typeface="+mn-ea"/>
                <a:cs typeface="+mn-cs"/>
              </a:rPr>
              <a:t>the</a:t>
            </a:r>
            <a:r>
              <a:rPr lang="en-GB" sz="1142" b="0" i="0" u="none" strike="noStrike" kern="1200" baseline="0" dirty="0">
                <a:solidFill>
                  <a:schemeClr val="tx1"/>
                </a:solidFill>
                <a:latin typeface="+mn-lt"/>
                <a:ea typeface="+mn-ea"/>
                <a:cs typeface="+mn-cs"/>
              </a:rPr>
              <a:t> stimulation to be proportional to the difference between the beta ARV and the pre-set target</a:t>
            </a:r>
          </a:p>
          <a:p>
            <a:r>
              <a:rPr lang="en-GB" sz="1142" b="0" i="0" u="none" strike="noStrike" kern="1200" baseline="0" dirty="0">
                <a:solidFill>
                  <a:schemeClr val="tx1"/>
                </a:solidFill>
                <a:latin typeface="+mn-lt"/>
                <a:ea typeface="+mn-ea"/>
                <a:cs typeface="+mn-cs"/>
              </a:rPr>
              <a:t>Last but not least, PIC which takes into </a:t>
            </a:r>
            <a:r>
              <a:rPr lang="en-GB" sz="1142" b="0" i="0" u="none" strike="noStrike" kern="1200" baseline="0" dirty="0" err="1">
                <a:solidFill>
                  <a:schemeClr val="tx1"/>
                </a:solidFill>
                <a:latin typeface="+mn-lt"/>
                <a:ea typeface="+mn-ea"/>
                <a:cs typeface="+mn-cs"/>
              </a:rPr>
              <a:t>taccount</a:t>
            </a:r>
            <a:r>
              <a:rPr lang="en-GB" sz="1142" b="0" i="0" u="none" strike="noStrike" kern="1200" baseline="0" dirty="0">
                <a:solidFill>
                  <a:schemeClr val="tx1"/>
                </a:solidFill>
                <a:latin typeface="+mn-lt"/>
                <a:ea typeface="+mn-ea"/>
                <a:cs typeface="+mn-cs"/>
              </a:rPr>
              <a:t> the integral of the beta band activity and has been shown </a:t>
            </a:r>
          </a:p>
          <a:p>
            <a:r>
              <a:rPr lang="en-GB" sz="1142" b="0" i="0" u="none" strike="noStrike" kern="1200" baseline="0" dirty="0">
                <a:solidFill>
                  <a:schemeClr val="tx1"/>
                </a:solidFill>
                <a:latin typeface="+mn-lt"/>
                <a:ea typeface="+mn-ea"/>
                <a:cs typeface="+mn-cs"/>
              </a:rPr>
              <a:t>The PI control algorithm was developed by the  Neuromuscular Systems Research Group under the supervision of Professor Madeleine </a:t>
            </a:r>
            <a:r>
              <a:rPr lang="en-GB" sz="1142" b="0" i="0" u="none" strike="noStrike" kern="1200" baseline="0" dirty="0" err="1">
                <a:solidFill>
                  <a:schemeClr val="tx1"/>
                </a:solidFill>
                <a:latin typeface="+mn-lt"/>
                <a:ea typeface="+mn-ea"/>
                <a:cs typeface="+mn-cs"/>
              </a:rPr>
              <a:t>Lowery</a:t>
            </a:r>
            <a:r>
              <a:rPr lang="en-GB" sz="1142" b="0" i="0" u="none" strike="noStrike" kern="1200" baseline="0" dirty="0">
                <a:solidFill>
                  <a:schemeClr val="tx1"/>
                </a:solidFill>
                <a:latin typeface="+mn-lt"/>
                <a:ea typeface="+mn-ea"/>
                <a:cs typeface="+mn-cs"/>
              </a:rPr>
              <a:t> at University College Dublin and it has been shown using computational modelling to outperform all other </a:t>
            </a:r>
            <a:r>
              <a:rPr lang="en-GB" sz="1142" b="0" i="0" u="none" strike="noStrike" kern="1200" baseline="0" dirty="0" err="1">
                <a:solidFill>
                  <a:schemeClr val="tx1"/>
                </a:solidFill>
                <a:latin typeface="+mn-lt"/>
                <a:ea typeface="+mn-ea"/>
                <a:cs typeface="+mn-cs"/>
              </a:rPr>
              <a:t>aDBS</a:t>
            </a:r>
            <a:r>
              <a:rPr lang="en-GB" sz="1142" b="0" i="0" u="none" strike="noStrike" kern="1200" baseline="0" dirty="0">
                <a:solidFill>
                  <a:schemeClr val="tx1"/>
                </a:solidFill>
                <a:latin typeface="+mn-lt"/>
                <a:ea typeface="+mn-ea"/>
                <a:cs typeface="+mn-cs"/>
              </a:rPr>
              <a:t> control algorithms. Thus, the aim of this project is to develop a DBS system to test the performance of this algorithm on animal models. </a:t>
            </a:r>
          </a:p>
          <a:p>
            <a:r>
              <a:rPr lang="en-GB" sz="1142" b="0" i="0" u="none" strike="noStrike" kern="1200" baseline="0" dirty="0">
                <a:solidFill>
                  <a:schemeClr val="tx1"/>
                </a:solidFill>
                <a:latin typeface="+mn-lt"/>
                <a:ea typeface="+mn-ea"/>
                <a:cs typeface="+mn-cs"/>
              </a:rPr>
              <a:t>It is important to note that the PI algorithm can tolerate delays of </a:t>
            </a:r>
            <a:r>
              <a:rPr lang="en-GB" sz="1142" b="0" i="0" u="none" strike="noStrike" kern="1200" baseline="0" dirty="0" err="1">
                <a:solidFill>
                  <a:schemeClr val="tx1"/>
                </a:solidFill>
                <a:latin typeface="+mn-lt"/>
                <a:ea typeface="+mn-ea"/>
                <a:cs typeface="+mn-cs"/>
              </a:rPr>
              <a:t>upto</a:t>
            </a:r>
            <a:r>
              <a:rPr lang="en-GB" sz="1142" b="0" i="0" u="none" strike="noStrike" kern="1200" baseline="0" dirty="0">
                <a:solidFill>
                  <a:schemeClr val="tx1"/>
                </a:solidFill>
                <a:latin typeface="+mn-lt"/>
                <a:ea typeface="+mn-ea"/>
                <a:cs typeface="+mn-cs"/>
              </a:rPr>
              <a:t> around 100ms which is why the system we develop must have delays less than that, which we need to quantify</a:t>
            </a:r>
          </a:p>
          <a:p>
            <a:endParaRPr lang="en-GB" sz="1142"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F1FFFEEE-18D4-4D79-A74D-FEA79123FAF3}" type="slidenum">
              <a:rPr lang="en-US" smtClean="0"/>
              <a:t>8</a:t>
            </a:fld>
            <a:endParaRPr lang="en-US"/>
          </a:p>
        </p:txBody>
      </p:sp>
    </p:spTree>
    <p:extLst>
      <p:ext uri="{BB962C8B-B14F-4D97-AF65-F5344CB8AC3E}">
        <p14:creationId xmlns:p14="http://schemas.microsoft.com/office/powerpoint/2010/main" val="2826319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applied an external signal generator of square pulses to the </a:t>
            </a:r>
            <a:r>
              <a:rPr lang="en-US" dirty="0" err="1"/>
              <a:t>headstage</a:t>
            </a:r>
            <a:r>
              <a:rPr lang="en-US" dirty="0"/>
              <a:t>. The </a:t>
            </a:r>
            <a:r>
              <a:rPr lang="en-US" dirty="0" err="1"/>
              <a:t>headstage</a:t>
            </a:r>
            <a:r>
              <a:rPr lang="en-US" dirty="0"/>
              <a:t> was programmed using the GUI to apply a predetermined pulse pattern each time the recorded signal went high</a:t>
            </a:r>
          </a:p>
          <a:p>
            <a:endParaRPr lang="en-US" dirty="0"/>
          </a:p>
          <a:p>
            <a:r>
              <a:rPr lang="en-US" dirty="0"/>
              <a:t>TO quantify the recording delay we also recorded the signal from the signal generator as an analog input the interface board and by </a:t>
            </a:r>
            <a:r>
              <a:rPr lang="en-US" dirty="0" err="1"/>
              <a:t>coparing</a:t>
            </a:r>
            <a:r>
              <a:rPr lang="en-US" dirty="0"/>
              <a:t> that with the recorded signal from the </a:t>
            </a:r>
            <a:r>
              <a:rPr lang="en-US" dirty="0" err="1"/>
              <a:t>headstage</a:t>
            </a:r>
            <a:r>
              <a:rPr lang="en-US" dirty="0"/>
              <a:t> we determined the recording delay</a:t>
            </a:r>
          </a:p>
          <a:p>
            <a:endParaRPr lang="en-US" dirty="0"/>
          </a:p>
          <a:p>
            <a:r>
              <a:rPr lang="en-US" dirty="0"/>
              <a:t>TO quantify the DSP processing delay we </a:t>
            </a:r>
            <a:r>
              <a:rPr lang="en-US" dirty="0" err="1"/>
              <a:t>copared</a:t>
            </a:r>
            <a:r>
              <a:rPr lang="en-US" dirty="0"/>
              <a:t> when the recorded signal from the </a:t>
            </a:r>
            <a:r>
              <a:rPr lang="en-US" dirty="0" err="1"/>
              <a:t>headstage</a:t>
            </a:r>
            <a:r>
              <a:rPr lang="en-US" dirty="0"/>
              <a:t> went high and when the stimulator was asked to turn on (this can be determined using the GUI)</a:t>
            </a:r>
          </a:p>
          <a:p>
            <a:endParaRPr lang="en-US" dirty="0"/>
          </a:p>
          <a:p>
            <a:r>
              <a:rPr lang="en-US" dirty="0"/>
              <a:t>To quantify the stimulation delay we quantified when the stimulator was asked to turn on and when the pulse pattern was </a:t>
            </a:r>
            <a:r>
              <a:rPr lang="en-US" dirty="0" err="1"/>
              <a:t>obserbed</a:t>
            </a:r>
            <a:r>
              <a:rPr lang="en-US" dirty="0"/>
              <a:t> at the stimulating electrode of the </a:t>
            </a:r>
            <a:r>
              <a:rPr lang="en-US" dirty="0" err="1"/>
              <a:t>headstage</a:t>
            </a:r>
            <a:endParaRPr lang="en-US" dirty="0"/>
          </a:p>
          <a:p>
            <a:r>
              <a:rPr lang="en-GB" dirty="0"/>
              <a:t> </a:t>
            </a:r>
          </a:p>
          <a:p>
            <a:r>
              <a:rPr lang="en-GB" dirty="0"/>
              <a:t>These delays were much less than what the PIC algorithm can tolerate as discussed later in the result section. Thus, we went on to </a:t>
            </a:r>
            <a:r>
              <a:rPr lang="en-GB" dirty="0" err="1"/>
              <a:t>investigat</a:t>
            </a:r>
            <a:r>
              <a:rPr lang="en-GB" dirty="0"/>
              <a:t> </a:t>
            </a:r>
            <a:r>
              <a:rPr lang="en-GB" dirty="0" err="1"/>
              <a:t>ethe</a:t>
            </a:r>
            <a:r>
              <a:rPr lang="en-GB" dirty="0"/>
              <a:t> DSP triggered stimulation option</a:t>
            </a:r>
            <a:endParaRPr lang="en-US" dirty="0"/>
          </a:p>
        </p:txBody>
      </p:sp>
      <p:sp>
        <p:nvSpPr>
          <p:cNvPr id="4" name="Slide Number Placeholder 3"/>
          <p:cNvSpPr>
            <a:spLocks noGrp="1"/>
          </p:cNvSpPr>
          <p:nvPr>
            <p:ph type="sldNum" sz="quarter" idx="5"/>
          </p:nvPr>
        </p:nvSpPr>
        <p:spPr/>
        <p:txBody>
          <a:bodyPr/>
          <a:lstStyle/>
          <a:p>
            <a:fld id="{F1FFFEEE-18D4-4D79-A74D-FEA79123FAF3}" type="slidenum">
              <a:rPr lang="en-US" smtClean="0"/>
              <a:t>12</a:t>
            </a:fld>
            <a:endParaRPr lang="en-US"/>
          </a:p>
        </p:txBody>
      </p:sp>
    </p:spTree>
    <p:extLst>
      <p:ext uri="{BB962C8B-B14F-4D97-AF65-F5344CB8AC3E}">
        <p14:creationId xmlns:p14="http://schemas.microsoft.com/office/powerpoint/2010/main" val="349240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programming </a:t>
            </a:r>
            <a:r>
              <a:rPr lang="en-US" dirty="0" err="1"/>
              <a:t>th</a:t>
            </a:r>
            <a:r>
              <a:rPr lang="en-US" dirty="0"/>
              <a:t> DSP, we managed to adjust the stimulation pulses through writing to the registers of the DSP as shown in the following figures plotting the recorded signal from the </a:t>
            </a:r>
            <a:r>
              <a:rPr lang="en-US" dirty="0" err="1"/>
              <a:t>headstage</a:t>
            </a:r>
            <a:endParaRPr lang="en-US" dirty="0"/>
          </a:p>
          <a:p>
            <a:endParaRPr lang="en-US" dirty="0"/>
          </a:p>
          <a:p>
            <a:r>
              <a:rPr lang="en-US" dirty="0"/>
              <a:t>We managed to segment the memory of the </a:t>
            </a:r>
            <a:r>
              <a:rPr lang="en-US" dirty="0" err="1"/>
              <a:t>headstage</a:t>
            </a:r>
            <a:r>
              <a:rPr lang="en-US" dirty="0"/>
              <a:t> into 16 </a:t>
            </a:r>
            <a:r>
              <a:rPr lang="en-US" dirty="0" err="1"/>
              <a:t>dsegments</a:t>
            </a:r>
            <a:r>
              <a:rPr lang="en-US" dirty="0"/>
              <a:t> each storing one pulse pattern</a:t>
            </a:r>
          </a:p>
          <a:p>
            <a:endParaRPr lang="en-US" dirty="0"/>
          </a:p>
          <a:p>
            <a:r>
              <a:rPr lang="en-US" dirty="0"/>
              <a:t>We managed to code the PIC algorithm into the </a:t>
            </a:r>
            <a:r>
              <a:rPr lang="en-US" dirty="0" err="1"/>
              <a:t>DSp</a:t>
            </a:r>
            <a:endParaRPr lang="en-US" dirty="0"/>
          </a:p>
          <a:p>
            <a:endParaRPr lang="en-US" dirty="0"/>
          </a:p>
          <a:p>
            <a:r>
              <a:rPr lang="en-US" dirty="0"/>
              <a:t>Due to the </a:t>
            </a:r>
            <a:r>
              <a:rPr lang="en-US" dirty="0" err="1"/>
              <a:t>Covid</a:t>
            </a:r>
            <a:r>
              <a:rPr lang="en-US" dirty="0"/>
              <a:t> 19 situation, I wasn’t able to test the performance of the system for the DSP triggered stimulation option and quantifying the delays associated with that \. These will be done once we are allowed to access UCD campus hopefully on the 5</a:t>
            </a:r>
            <a:r>
              <a:rPr lang="en-US" baseline="30000" dirty="0"/>
              <a:t>th</a:t>
            </a:r>
            <a:r>
              <a:rPr lang="en-US" dirty="0"/>
              <a:t> on May</a:t>
            </a:r>
          </a:p>
        </p:txBody>
      </p:sp>
      <p:sp>
        <p:nvSpPr>
          <p:cNvPr id="4" name="Slide Number Placeholder 3"/>
          <p:cNvSpPr>
            <a:spLocks noGrp="1"/>
          </p:cNvSpPr>
          <p:nvPr>
            <p:ph type="sldNum" sz="quarter" idx="5"/>
          </p:nvPr>
        </p:nvSpPr>
        <p:spPr/>
        <p:txBody>
          <a:bodyPr/>
          <a:lstStyle/>
          <a:p>
            <a:fld id="{F1FFFEEE-18D4-4D79-A74D-FEA79123FAF3}" type="slidenum">
              <a:rPr lang="en-US" smtClean="0"/>
              <a:t>15</a:t>
            </a:fld>
            <a:endParaRPr lang="en-US"/>
          </a:p>
        </p:txBody>
      </p:sp>
    </p:spTree>
    <p:extLst>
      <p:ext uri="{BB962C8B-B14F-4D97-AF65-F5344CB8AC3E}">
        <p14:creationId xmlns:p14="http://schemas.microsoft.com/office/powerpoint/2010/main" val="4030562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thank Prof Madeleine Lowery who supervised me throughout this project</a:t>
            </a:r>
          </a:p>
          <a:p>
            <a:endParaRPr lang="en-US" dirty="0"/>
          </a:p>
          <a:p>
            <a:r>
              <a:rPr lang="en-US" dirty="0"/>
              <a:t>I would like to also thank </a:t>
            </a:r>
            <a:r>
              <a:rPr lang="en-US" dirty="0" err="1"/>
              <a:t>Mr</a:t>
            </a:r>
            <a:r>
              <a:rPr lang="en-US" dirty="0"/>
              <a:t> John Fleming who help me a lot it programming the DSP</a:t>
            </a:r>
          </a:p>
          <a:p>
            <a:endParaRPr lang="en-US" dirty="0"/>
          </a:p>
          <a:p>
            <a:r>
              <a:rPr lang="en-US" dirty="0"/>
              <a:t>Last but not least, I would like to thank the </a:t>
            </a:r>
            <a:r>
              <a:rPr lang="en-US" dirty="0" err="1"/>
              <a:t>MultiChannel</a:t>
            </a:r>
            <a:r>
              <a:rPr lang="en-US" dirty="0"/>
              <a:t> Systems company for providing us with all the technical support we needed throughout this project.</a:t>
            </a:r>
          </a:p>
        </p:txBody>
      </p:sp>
      <p:sp>
        <p:nvSpPr>
          <p:cNvPr id="4" name="Slide Number Placeholder 3"/>
          <p:cNvSpPr>
            <a:spLocks noGrp="1"/>
          </p:cNvSpPr>
          <p:nvPr>
            <p:ph type="sldNum" sz="quarter" idx="5"/>
          </p:nvPr>
        </p:nvSpPr>
        <p:spPr/>
        <p:txBody>
          <a:bodyPr/>
          <a:lstStyle/>
          <a:p>
            <a:fld id="{F1FFFEEE-18D4-4D79-A74D-FEA79123FAF3}" type="slidenum">
              <a:rPr lang="en-US" smtClean="0"/>
              <a:t>16</a:t>
            </a:fld>
            <a:endParaRPr lang="en-US"/>
          </a:p>
        </p:txBody>
      </p:sp>
    </p:spTree>
    <p:extLst>
      <p:ext uri="{BB962C8B-B14F-4D97-AF65-F5344CB8AC3E}">
        <p14:creationId xmlns:p14="http://schemas.microsoft.com/office/powerpoint/2010/main" val="4205291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9404941"/>
            <a:ext cx="36383199" cy="6489548"/>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420565" y="17155954"/>
            <a:ext cx="29962634" cy="7736999"/>
          </a:xfrm>
          <a:prstGeom prst="rect">
            <a:avLst/>
          </a:prstGeom>
        </p:spPr>
        <p:txBody>
          <a:bodyPr/>
          <a:lstStyle>
            <a:lvl1pPr marL="0" indent="0" algn="ctr">
              <a:buNone/>
              <a:defRPr>
                <a:solidFill>
                  <a:schemeClr val="tx1">
                    <a:tint val="75000"/>
                  </a:schemeClr>
                </a:solidFill>
              </a:defRPr>
            </a:lvl1pPr>
            <a:lvl2pPr marL="2018304" indent="0" algn="ctr">
              <a:buNone/>
              <a:defRPr>
                <a:solidFill>
                  <a:schemeClr val="tx1">
                    <a:tint val="75000"/>
                  </a:schemeClr>
                </a:solidFill>
              </a:defRPr>
            </a:lvl2pPr>
            <a:lvl3pPr marL="4036607" indent="0" algn="ctr">
              <a:buNone/>
              <a:defRPr>
                <a:solidFill>
                  <a:schemeClr val="tx1">
                    <a:tint val="75000"/>
                  </a:schemeClr>
                </a:solidFill>
              </a:defRPr>
            </a:lvl3pPr>
            <a:lvl4pPr marL="6054910" indent="0" algn="ctr">
              <a:buNone/>
              <a:defRPr>
                <a:solidFill>
                  <a:schemeClr val="tx1">
                    <a:tint val="75000"/>
                  </a:schemeClr>
                </a:solidFill>
              </a:defRPr>
            </a:lvl4pPr>
            <a:lvl5pPr marL="8073213" indent="0" algn="ctr">
              <a:buNone/>
              <a:defRPr>
                <a:solidFill>
                  <a:schemeClr val="tx1">
                    <a:tint val="75000"/>
                  </a:schemeClr>
                </a:solidFill>
              </a:defRPr>
            </a:lvl5pPr>
            <a:lvl6pPr marL="10091517" indent="0" algn="ctr">
              <a:buNone/>
              <a:defRPr>
                <a:solidFill>
                  <a:schemeClr val="tx1">
                    <a:tint val="75000"/>
                  </a:schemeClr>
                </a:solidFill>
              </a:defRPr>
            </a:lvl6pPr>
            <a:lvl7pPr marL="12109820" indent="0" algn="ctr">
              <a:buNone/>
              <a:defRPr>
                <a:solidFill>
                  <a:schemeClr val="tx1">
                    <a:tint val="75000"/>
                  </a:schemeClr>
                </a:solidFill>
              </a:defRPr>
            </a:lvl7pPr>
            <a:lvl8pPr marL="14128123" indent="0" algn="ctr">
              <a:buNone/>
              <a:defRPr>
                <a:solidFill>
                  <a:schemeClr val="tx1">
                    <a:tint val="75000"/>
                  </a:schemeClr>
                </a:solidFill>
              </a:defRPr>
            </a:lvl8pPr>
            <a:lvl9pPr marL="1614642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2140188" y="28060639"/>
            <a:ext cx="9987545" cy="1611875"/>
          </a:xfrm>
          <a:prstGeom prst="rect">
            <a:avLst/>
          </a:prstGeom>
        </p:spPr>
        <p:txBody>
          <a:bodyPr/>
          <a:lstStyle/>
          <a:p>
            <a:fld id="{1BE866E4-C478-724C-87E1-E7E8A21D99F9}" type="datetimeFigureOut">
              <a:rPr lang="en-US" smtClean="0"/>
              <a:t>4/13/2020</a:t>
            </a:fld>
            <a:endParaRPr lang="en-US"/>
          </a:p>
        </p:txBody>
      </p:sp>
      <p:sp>
        <p:nvSpPr>
          <p:cNvPr id="5" name="Footer Placeholder 4"/>
          <p:cNvSpPr>
            <a:spLocks noGrp="1"/>
          </p:cNvSpPr>
          <p:nvPr>
            <p:ph type="ftr" sz="quarter" idx="11"/>
          </p:nvPr>
        </p:nvSpPr>
        <p:spPr>
          <a:xfrm>
            <a:off x="14624620" y="28060639"/>
            <a:ext cx="13554525" cy="1611875"/>
          </a:xfrm>
          <a:prstGeom prst="rect">
            <a:avLst/>
          </a:prstGeom>
        </p:spPr>
        <p:txBody>
          <a:bodyPr/>
          <a:lstStyle/>
          <a:p>
            <a:endParaRPr lang="en-US"/>
          </a:p>
        </p:txBody>
      </p:sp>
      <p:sp>
        <p:nvSpPr>
          <p:cNvPr id="6" name="Slide Number Placeholder 5"/>
          <p:cNvSpPr>
            <a:spLocks noGrp="1"/>
          </p:cNvSpPr>
          <p:nvPr>
            <p:ph type="sldNum" sz="quarter" idx="12"/>
          </p:nvPr>
        </p:nvSpPr>
        <p:spPr>
          <a:xfrm>
            <a:off x="30676030" y="28060639"/>
            <a:ext cx="9987545" cy="1611875"/>
          </a:xfrm>
          <a:prstGeom prst="rect">
            <a:avLst/>
          </a:prstGeom>
        </p:spPr>
        <p:txBody>
          <a:bodyPr/>
          <a:lstStyle/>
          <a:p>
            <a:fld id="{05E75C5F-3670-6741-A065-96B7A02A5AB3}" type="slidenum">
              <a:rPr lang="en-US" smtClean="0"/>
              <a:t>‹#›</a:t>
            </a:fld>
            <a:endParaRPr lang="en-US"/>
          </a:p>
        </p:txBody>
      </p:sp>
    </p:spTree>
    <p:extLst>
      <p:ext uri="{BB962C8B-B14F-4D97-AF65-F5344CB8AC3E}">
        <p14:creationId xmlns:p14="http://schemas.microsoft.com/office/powerpoint/2010/main" val="1914704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40188" y="1212412"/>
            <a:ext cx="38523387" cy="5045869"/>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40188" y="7064219"/>
            <a:ext cx="38523387" cy="1998024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40188" y="28060639"/>
            <a:ext cx="9987545" cy="1611875"/>
          </a:xfrm>
          <a:prstGeom prst="rect">
            <a:avLst/>
          </a:prstGeom>
        </p:spPr>
        <p:txBody>
          <a:bodyPr/>
          <a:lstStyle/>
          <a:p>
            <a:fld id="{1BE866E4-C478-724C-87E1-E7E8A21D99F9}" type="datetimeFigureOut">
              <a:rPr lang="en-US" smtClean="0"/>
              <a:t>4/13/2020</a:t>
            </a:fld>
            <a:endParaRPr lang="en-US"/>
          </a:p>
        </p:txBody>
      </p:sp>
      <p:sp>
        <p:nvSpPr>
          <p:cNvPr id="5" name="Footer Placeholder 4"/>
          <p:cNvSpPr>
            <a:spLocks noGrp="1"/>
          </p:cNvSpPr>
          <p:nvPr>
            <p:ph type="ftr" sz="quarter" idx="11"/>
          </p:nvPr>
        </p:nvSpPr>
        <p:spPr>
          <a:xfrm>
            <a:off x="14624620" y="28060639"/>
            <a:ext cx="13554525" cy="1611875"/>
          </a:xfrm>
          <a:prstGeom prst="rect">
            <a:avLst/>
          </a:prstGeom>
        </p:spPr>
        <p:txBody>
          <a:bodyPr/>
          <a:lstStyle/>
          <a:p>
            <a:endParaRPr lang="en-US"/>
          </a:p>
        </p:txBody>
      </p:sp>
      <p:sp>
        <p:nvSpPr>
          <p:cNvPr id="6" name="Slide Number Placeholder 5"/>
          <p:cNvSpPr>
            <a:spLocks noGrp="1"/>
          </p:cNvSpPr>
          <p:nvPr>
            <p:ph type="sldNum" sz="quarter" idx="12"/>
          </p:nvPr>
        </p:nvSpPr>
        <p:spPr>
          <a:xfrm>
            <a:off x="30676030" y="28060639"/>
            <a:ext cx="9987545" cy="1611875"/>
          </a:xfrm>
          <a:prstGeom prst="rect">
            <a:avLst/>
          </a:prstGeom>
        </p:spPr>
        <p:txBody>
          <a:bodyPr/>
          <a:lstStyle/>
          <a:p>
            <a:fld id="{05E75C5F-3670-6741-A065-96B7A02A5AB3}" type="slidenum">
              <a:rPr lang="en-US" smtClean="0"/>
              <a:t>‹#›</a:t>
            </a:fld>
            <a:endParaRPr lang="en-US"/>
          </a:p>
        </p:txBody>
      </p:sp>
    </p:spTree>
    <p:extLst>
      <p:ext uri="{BB962C8B-B14F-4D97-AF65-F5344CB8AC3E}">
        <p14:creationId xmlns:p14="http://schemas.microsoft.com/office/powerpoint/2010/main" val="2844808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5235546" y="5354230"/>
            <a:ext cx="45070285" cy="11400159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017271" y="5354230"/>
            <a:ext cx="134504880" cy="11400159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40188" y="28060639"/>
            <a:ext cx="9987545" cy="1611875"/>
          </a:xfrm>
          <a:prstGeom prst="rect">
            <a:avLst/>
          </a:prstGeom>
        </p:spPr>
        <p:txBody>
          <a:bodyPr/>
          <a:lstStyle/>
          <a:p>
            <a:fld id="{1BE866E4-C478-724C-87E1-E7E8A21D99F9}" type="datetimeFigureOut">
              <a:rPr lang="en-US" smtClean="0"/>
              <a:t>4/13/2020</a:t>
            </a:fld>
            <a:endParaRPr lang="en-US"/>
          </a:p>
        </p:txBody>
      </p:sp>
      <p:sp>
        <p:nvSpPr>
          <p:cNvPr id="5" name="Footer Placeholder 4"/>
          <p:cNvSpPr>
            <a:spLocks noGrp="1"/>
          </p:cNvSpPr>
          <p:nvPr>
            <p:ph type="ftr" sz="quarter" idx="11"/>
          </p:nvPr>
        </p:nvSpPr>
        <p:spPr>
          <a:xfrm>
            <a:off x="14624620" y="28060639"/>
            <a:ext cx="13554525" cy="1611875"/>
          </a:xfrm>
          <a:prstGeom prst="rect">
            <a:avLst/>
          </a:prstGeom>
        </p:spPr>
        <p:txBody>
          <a:bodyPr/>
          <a:lstStyle/>
          <a:p>
            <a:endParaRPr lang="en-US"/>
          </a:p>
        </p:txBody>
      </p:sp>
      <p:sp>
        <p:nvSpPr>
          <p:cNvPr id="6" name="Slide Number Placeholder 5"/>
          <p:cNvSpPr>
            <a:spLocks noGrp="1"/>
          </p:cNvSpPr>
          <p:nvPr>
            <p:ph type="sldNum" sz="quarter" idx="12"/>
          </p:nvPr>
        </p:nvSpPr>
        <p:spPr>
          <a:xfrm>
            <a:off x="30676030" y="28060639"/>
            <a:ext cx="9987545" cy="1611875"/>
          </a:xfrm>
          <a:prstGeom prst="rect">
            <a:avLst/>
          </a:prstGeom>
        </p:spPr>
        <p:txBody>
          <a:bodyPr/>
          <a:lstStyle/>
          <a:p>
            <a:fld id="{05E75C5F-3670-6741-A065-96B7A02A5AB3}" type="slidenum">
              <a:rPr lang="en-US" smtClean="0"/>
              <a:t>‹#›</a:t>
            </a:fld>
            <a:endParaRPr lang="en-US"/>
          </a:p>
        </p:txBody>
      </p:sp>
    </p:spTree>
    <p:extLst>
      <p:ext uri="{BB962C8B-B14F-4D97-AF65-F5344CB8AC3E}">
        <p14:creationId xmlns:p14="http://schemas.microsoft.com/office/powerpoint/2010/main" val="53273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40188" y="1212412"/>
            <a:ext cx="38523387" cy="5045869"/>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40188" y="7064219"/>
            <a:ext cx="38523387" cy="199802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40188" y="28060639"/>
            <a:ext cx="9987545" cy="1611875"/>
          </a:xfrm>
          <a:prstGeom prst="rect">
            <a:avLst/>
          </a:prstGeom>
        </p:spPr>
        <p:txBody>
          <a:bodyPr/>
          <a:lstStyle/>
          <a:p>
            <a:fld id="{1BE866E4-C478-724C-87E1-E7E8A21D99F9}" type="datetimeFigureOut">
              <a:rPr lang="en-US" smtClean="0"/>
              <a:t>4/13/2020</a:t>
            </a:fld>
            <a:endParaRPr lang="en-US"/>
          </a:p>
        </p:txBody>
      </p:sp>
      <p:sp>
        <p:nvSpPr>
          <p:cNvPr id="5" name="Footer Placeholder 4"/>
          <p:cNvSpPr>
            <a:spLocks noGrp="1"/>
          </p:cNvSpPr>
          <p:nvPr>
            <p:ph type="ftr" sz="quarter" idx="11"/>
          </p:nvPr>
        </p:nvSpPr>
        <p:spPr>
          <a:xfrm>
            <a:off x="14624620" y="28060639"/>
            <a:ext cx="13554525" cy="1611875"/>
          </a:xfrm>
          <a:prstGeom prst="rect">
            <a:avLst/>
          </a:prstGeom>
        </p:spPr>
        <p:txBody>
          <a:bodyPr/>
          <a:lstStyle/>
          <a:p>
            <a:endParaRPr lang="en-US"/>
          </a:p>
        </p:txBody>
      </p:sp>
      <p:sp>
        <p:nvSpPr>
          <p:cNvPr id="6" name="Slide Number Placeholder 5"/>
          <p:cNvSpPr>
            <a:spLocks noGrp="1"/>
          </p:cNvSpPr>
          <p:nvPr>
            <p:ph type="sldNum" sz="quarter" idx="12"/>
          </p:nvPr>
        </p:nvSpPr>
        <p:spPr>
          <a:xfrm>
            <a:off x="30676030" y="28060639"/>
            <a:ext cx="9987545" cy="1611875"/>
          </a:xfrm>
          <a:prstGeom prst="rect">
            <a:avLst/>
          </a:prstGeom>
        </p:spPr>
        <p:txBody>
          <a:bodyPr/>
          <a:lstStyle/>
          <a:p>
            <a:fld id="{05E75C5F-3670-6741-A065-96B7A02A5AB3}" type="slidenum">
              <a:rPr lang="en-US" smtClean="0"/>
              <a:t>‹#›</a:t>
            </a:fld>
            <a:endParaRPr lang="en-US"/>
          </a:p>
        </p:txBody>
      </p:sp>
    </p:spTree>
    <p:extLst>
      <p:ext uri="{BB962C8B-B14F-4D97-AF65-F5344CB8AC3E}">
        <p14:creationId xmlns:p14="http://schemas.microsoft.com/office/powerpoint/2010/main" val="705604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81202" y="19454630"/>
            <a:ext cx="36383199" cy="6012994"/>
          </a:xfrm>
          <a:prstGeom prst="rect">
            <a:avLst/>
          </a:prstGeom>
        </p:spPr>
        <p:txBody>
          <a:bodyPr anchor="t"/>
          <a:lstStyle>
            <a:lvl1pPr algn="l">
              <a:defRPr sz="17658" b="1" cap="all"/>
            </a:lvl1pPr>
          </a:lstStyle>
          <a:p>
            <a:r>
              <a:rPr lang="en-US"/>
              <a:t>Click to edit Master title style</a:t>
            </a:r>
          </a:p>
        </p:txBody>
      </p:sp>
      <p:sp>
        <p:nvSpPr>
          <p:cNvPr id="3" name="Text Placeholder 2"/>
          <p:cNvSpPr>
            <a:spLocks noGrp="1"/>
          </p:cNvSpPr>
          <p:nvPr>
            <p:ph type="body" idx="1"/>
          </p:nvPr>
        </p:nvSpPr>
        <p:spPr>
          <a:xfrm>
            <a:off x="3381202" y="12831930"/>
            <a:ext cx="36383199" cy="6622700"/>
          </a:xfrm>
          <a:prstGeom prst="rect">
            <a:avLst/>
          </a:prstGeom>
        </p:spPr>
        <p:txBody>
          <a:bodyPr anchor="b"/>
          <a:lstStyle>
            <a:lvl1pPr marL="0" indent="0">
              <a:buNone/>
              <a:defRPr sz="8829">
                <a:solidFill>
                  <a:schemeClr val="tx1">
                    <a:tint val="75000"/>
                  </a:schemeClr>
                </a:solidFill>
              </a:defRPr>
            </a:lvl1pPr>
            <a:lvl2pPr marL="2018304" indent="0">
              <a:buNone/>
              <a:defRPr sz="7909">
                <a:solidFill>
                  <a:schemeClr val="tx1">
                    <a:tint val="75000"/>
                  </a:schemeClr>
                </a:solidFill>
              </a:defRPr>
            </a:lvl2pPr>
            <a:lvl3pPr marL="4036607" indent="0">
              <a:buNone/>
              <a:defRPr sz="7082">
                <a:solidFill>
                  <a:schemeClr val="tx1">
                    <a:tint val="75000"/>
                  </a:schemeClr>
                </a:solidFill>
              </a:defRPr>
            </a:lvl3pPr>
            <a:lvl4pPr marL="6054910" indent="0">
              <a:buNone/>
              <a:defRPr sz="6162">
                <a:solidFill>
                  <a:schemeClr val="tx1">
                    <a:tint val="75000"/>
                  </a:schemeClr>
                </a:solidFill>
              </a:defRPr>
            </a:lvl4pPr>
            <a:lvl5pPr marL="8073213" indent="0">
              <a:buNone/>
              <a:defRPr sz="6162">
                <a:solidFill>
                  <a:schemeClr val="tx1">
                    <a:tint val="75000"/>
                  </a:schemeClr>
                </a:solidFill>
              </a:defRPr>
            </a:lvl5pPr>
            <a:lvl6pPr marL="10091517" indent="0">
              <a:buNone/>
              <a:defRPr sz="6162">
                <a:solidFill>
                  <a:schemeClr val="tx1">
                    <a:tint val="75000"/>
                  </a:schemeClr>
                </a:solidFill>
              </a:defRPr>
            </a:lvl6pPr>
            <a:lvl7pPr marL="12109820" indent="0">
              <a:buNone/>
              <a:defRPr sz="6162">
                <a:solidFill>
                  <a:schemeClr val="tx1">
                    <a:tint val="75000"/>
                  </a:schemeClr>
                </a:solidFill>
              </a:defRPr>
            </a:lvl7pPr>
            <a:lvl8pPr marL="14128123" indent="0">
              <a:buNone/>
              <a:defRPr sz="6162">
                <a:solidFill>
                  <a:schemeClr val="tx1">
                    <a:tint val="75000"/>
                  </a:schemeClr>
                </a:solidFill>
              </a:defRPr>
            </a:lvl8pPr>
            <a:lvl9pPr marL="16146427" indent="0">
              <a:buNone/>
              <a:defRPr sz="616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140188" y="28060639"/>
            <a:ext cx="9987545" cy="1611875"/>
          </a:xfrm>
          <a:prstGeom prst="rect">
            <a:avLst/>
          </a:prstGeom>
        </p:spPr>
        <p:txBody>
          <a:bodyPr/>
          <a:lstStyle/>
          <a:p>
            <a:fld id="{1BE866E4-C478-724C-87E1-E7E8A21D99F9}" type="datetimeFigureOut">
              <a:rPr lang="en-US" smtClean="0"/>
              <a:t>4/13/2020</a:t>
            </a:fld>
            <a:endParaRPr lang="en-US"/>
          </a:p>
        </p:txBody>
      </p:sp>
      <p:sp>
        <p:nvSpPr>
          <p:cNvPr id="5" name="Footer Placeholder 4"/>
          <p:cNvSpPr>
            <a:spLocks noGrp="1"/>
          </p:cNvSpPr>
          <p:nvPr>
            <p:ph type="ftr" sz="quarter" idx="11"/>
          </p:nvPr>
        </p:nvSpPr>
        <p:spPr>
          <a:xfrm>
            <a:off x="14624620" y="28060639"/>
            <a:ext cx="13554525" cy="1611875"/>
          </a:xfrm>
          <a:prstGeom prst="rect">
            <a:avLst/>
          </a:prstGeom>
        </p:spPr>
        <p:txBody>
          <a:bodyPr/>
          <a:lstStyle/>
          <a:p>
            <a:endParaRPr lang="en-US"/>
          </a:p>
        </p:txBody>
      </p:sp>
      <p:sp>
        <p:nvSpPr>
          <p:cNvPr id="6" name="Slide Number Placeholder 5"/>
          <p:cNvSpPr>
            <a:spLocks noGrp="1"/>
          </p:cNvSpPr>
          <p:nvPr>
            <p:ph type="sldNum" sz="quarter" idx="12"/>
          </p:nvPr>
        </p:nvSpPr>
        <p:spPr>
          <a:xfrm>
            <a:off x="30676030" y="28060639"/>
            <a:ext cx="9987545" cy="1611875"/>
          </a:xfrm>
          <a:prstGeom prst="rect">
            <a:avLst/>
          </a:prstGeom>
        </p:spPr>
        <p:txBody>
          <a:bodyPr/>
          <a:lstStyle/>
          <a:p>
            <a:fld id="{05E75C5F-3670-6741-A065-96B7A02A5AB3}" type="slidenum">
              <a:rPr lang="en-US" smtClean="0"/>
              <a:t>‹#›</a:t>
            </a:fld>
            <a:endParaRPr lang="en-US"/>
          </a:p>
        </p:txBody>
      </p:sp>
    </p:spTree>
    <p:extLst>
      <p:ext uri="{BB962C8B-B14F-4D97-AF65-F5344CB8AC3E}">
        <p14:creationId xmlns:p14="http://schemas.microsoft.com/office/powerpoint/2010/main" val="27100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40188" y="1212412"/>
            <a:ext cx="38523387" cy="5045869"/>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017273" y="31179269"/>
            <a:ext cx="89783865" cy="88176558"/>
          </a:xfrm>
          <a:prstGeom prst="rect">
            <a:avLst/>
          </a:prstGeom>
        </p:spPr>
        <p:txBody>
          <a:bodyPr/>
          <a:lstStyle>
            <a:lvl1pPr>
              <a:defRPr sz="12416"/>
            </a:lvl1pPr>
            <a:lvl2pPr>
              <a:defRPr sz="10669"/>
            </a:lvl2pPr>
            <a:lvl3pPr>
              <a:defRPr sz="8829"/>
            </a:lvl3pPr>
            <a:lvl4pPr>
              <a:defRPr sz="7909"/>
            </a:lvl4pPr>
            <a:lvl5pPr>
              <a:defRPr sz="7909"/>
            </a:lvl5pPr>
            <a:lvl6pPr>
              <a:defRPr sz="7909"/>
            </a:lvl6pPr>
            <a:lvl7pPr>
              <a:defRPr sz="7909"/>
            </a:lvl7pPr>
            <a:lvl8pPr>
              <a:defRPr sz="7909"/>
            </a:lvl8pPr>
            <a:lvl9pPr>
              <a:defRPr sz="790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0514534" y="31179269"/>
            <a:ext cx="89791299" cy="88176558"/>
          </a:xfrm>
          <a:prstGeom prst="rect">
            <a:avLst/>
          </a:prstGeom>
        </p:spPr>
        <p:txBody>
          <a:bodyPr/>
          <a:lstStyle>
            <a:lvl1pPr>
              <a:defRPr sz="12416"/>
            </a:lvl1pPr>
            <a:lvl2pPr>
              <a:defRPr sz="10669"/>
            </a:lvl2pPr>
            <a:lvl3pPr>
              <a:defRPr sz="8829"/>
            </a:lvl3pPr>
            <a:lvl4pPr>
              <a:defRPr sz="7909"/>
            </a:lvl4pPr>
            <a:lvl5pPr>
              <a:defRPr sz="7909"/>
            </a:lvl5pPr>
            <a:lvl6pPr>
              <a:defRPr sz="7909"/>
            </a:lvl6pPr>
            <a:lvl7pPr>
              <a:defRPr sz="7909"/>
            </a:lvl7pPr>
            <a:lvl8pPr>
              <a:defRPr sz="7909"/>
            </a:lvl8pPr>
            <a:lvl9pPr>
              <a:defRPr sz="790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140188" y="28060639"/>
            <a:ext cx="9987545" cy="1611875"/>
          </a:xfrm>
          <a:prstGeom prst="rect">
            <a:avLst/>
          </a:prstGeom>
        </p:spPr>
        <p:txBody>
          <a:bodyPr/>
          <a:lstStyle/>
          <a:p>
            <a:fld id="{1BE866E4-C478-724C-87E1-E7E8A21D99F9}" type="datetimeFigureOut">
              <a:rPr lang="en-US" smtClean="0"/>
              <a:t>4/13/2020</a:t>
            </a:fld>
            <a:endParaRPr lang="en-US"/>
          </a:p>
        </p:txBody>
      </p:sp>
      <p:sp>
        <p:nvSpPr>
          <p:cNvPr id="6" name="Footer Placeholder 5"/>
          <p:cNvSpPr>
            <a:spLocks noGrp="1"/>
          </p:cNvSpPr>
          <p:nvPr>
            <p:ph type="ftr" sz="quarter" idx="11"/>
          </p:nvPr>
        </p:nvSpPr>
        <p:spPr>
          <a:xfrm>
            <a:off x="14624620" y="28060639"/>
            <a:ext cx="13554525" cy="1611875"/>
          </a:xfrm>
          <a:prstGeom prst="rect">
            <a:avLst/>
          </a:prstGeom>
        </p:spPr>
        <p:txBody>
          <a:bodyPr/>
          <a:lstStyle/>
          <a:p>
            <a:endParaRPr lang="en-US"/>
          </a:p>
        </p:txBody>
      </p:sp>
      <p:sp>
        <p:nvSpPr>
          <p:cNvPr id="7" name="Slide Number Placeholder 6"/>
          <p:cNvSpPr>
            <a:spLocks noGrp="1"/>
          </p:cNvSpPr>
          <p:nvPr>
            <p:ph type="sldNum" sz="quarter" idx="12"/>
          </p:nvPr>
        </p:nvSpPr>
        <p:spPr>
          <a:xfrm>
            <a:off x="30676030" y="28060639"/>
            <a:ext cx="9987545" cy="1611875"/>
          </a:xfrm>
          <a:prstGeom prst="rect">
            <a:avLst/>
          </a:prstGeom>
        </p:spPr>
        <p:txBody>
          <a:bodyPr/>
          <a:lstStyle/>
          <a:p>
            <a:fld id="{05E75C5F-3670-6741-A065-96B7A02A5AB3}" type="slidenum">
              <a:rPr lang="en-US" smtClean="0"/>
              <a:t>‹#›</a:t>
            </a:fld>
            <a:endParaRPr lang="en-US"/>
          </a:p>
        </p:txBody>
      </p:sp>
    </p:spTree>
    <p:extLst>
      <p:ext uri="{BB962C8B-B14F-4D97-AF65-F5344CB8AC3E}">
        <p14:creationId xmlns:p14="http://schemas.microsoft.com/office/powerpoint/2010/main" val="384107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0188" y="1212412"/>
            <a:ext cx="38523387" cy="5045869"/>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0188" y="6776885"/>
            <a:ext cx="18912428" cy="2824282"/>
          </a:xfrm>
          <a:prstGeom prst="rect">
            <a:avLst/>
          </a:prstGeom>
        </p:spPr>
        <p:txBody>
          <a:bodyPr anchor="b"/>
          <a:lstStyle>
            <a:lvl1pPr marL="0" indent="0">
              <a:buNone/>
              <a:defRPr sz="10669" b="1"/>
            </a:lvl1pPr>
            <a:lvl2pPr marL="2018304" indent="0">
              <a:buNone/>
              <a:defRPr sz="8829" b="1"/>
            </a:lvl2pPr>
            <a:lvl3pPr marL="4036607" indent="0">
              <a:buNone/>
              <a:defRPr sz="7909" b="1"/>
            </a:lvl3pPr>
            <a:lvl4pPr marL="6054910" indent="0">
              <a:buNone/>
              <a:defRPr sz="7082" b="1"/>
            </a:lvl4pPr>
            <a:lvl5pPr marL="8073213" indent="0">
              <a:buNone/>
              <a:defRPr sz="7082" b="1"/>
            </a:lvl5pPr>
            <a:lvl6pPr marL="10091517" indent="0">
              <a:buNone/>
              <a:defRPr sz="7082" b="1"/>
            </a:lvl6pPr>
            <a:lvl7pPr marL="12109820" indent="0">
              <a:buNone/>
              <a:defRPr sz="7082" b="1"/>
            </a:lvl7pPr>
            <a:lvl8pPr marL="14128123" indent="0">
              <a:buNone/>
              <a:defRPr sz="7082" b="1"/>
            </a:lvl8pPr>
            <a:lvl9pPr marL="16146427" indent="0">
              <a:buNone/>
              <a:defRPr sz="7082" b="1"/>
            </a:lvl9pPr>
          </a:lstStyle>
          <a:p>
            <a:pPr lvl="0"/>
            <a:r>
              <a:rPr lang="en-US"/>
              <a:t>Click to edit Master text styles</a:t>
            </a:r>
          </a:p>
        </p:txBody>
      </p:sp>
      <p:sp>
        <p:nvSpPr>
          <p:cNvPr id="4" name="Content Placeholder 3"/>
          <p:cNvSpPr>
            <a:spLocks noGrp="1"/>
          </p:cNvSpPr>
          <p:nvPr>
            <p:ph sz="half" idx="2"/>
          </p:nvPr>
        </p:nvSpPr>
        <p:spPr>
          <a:xfrm>
            <a:off x="2140188" y="9601168"/>
            <a:ext cx="18912428" cy="17443291"/>
          </a:xfrm>
          <a:prstGeom prst="rect">
            <a:avLst/>
          </a:prstGeom>
        </p:spPr>
        <p:txBody>
          <a:bodyPr/>
          <a:lstStyle>
            <a:lvl1pPr>
              <a:defRPr sz="10669"/>
            </a:lvl1pPr>
            <a:lvl2pPr>
              <a:defRPr sz="8829"/>
            </a:lvl2pPr>
            <a:lvl3pPr>
              <a:defRPr sz="7909"/>
            </a:lvl3pPr>
            <a:lvl4pPr>
              <a:defRPr sz="7082"/>
            </a:lvl4pPr>
            <a:lvl5pPr>
              <a:defRPr sz="7082"/>
            </a:lvl5pPr>
            <a:lvl6pPr>
              <a:defRPr sz="7082"/>
            </a:lvl6pPr>
            <a:lvl7pPr>
              <a:defRPr sz="7082"/>
            </a:lvl7pPr>
            <a:lvl8pPr>
              <a:defRPr sz="7082"/>
            </a:lvl8pPr>
            <a:lvl9pPr>
              <a:defRPr sz="70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743720" y="6776885"/>
            <a:ext cx="18919858" cy="2824282"/>
          </a:xfrm>
          <a:prstGeom prst="rect">
            <a:avLst/>
          </a:prstGeom>
        </p:spPr>
        <p:txBody>
          <a:bodyPr anchor="b"/>
          <a:lstStyle>
            <a:lvl1pPr marL="0" indent="0">
              <a:buNone/>
              <a:defRPr sz="10669" b="1"/>
            </a:lvl1pPr>
            <a:lvl2pPr marL="2018304" indent="0">
              <a:buNone/>
              <a:defRPr sz="8829" b="1"/>
            </a:lvl2pPr>
            <a:lvl3pPr marL="4036607" indent="0">
              <a:buNone/>
              <a:defRPr sz="7909" b="1"/>
            </a:lvl3pPr>
            <a:lvl4pPr marL="6054910" indent="0">
              <a:buNone/>
              <a:defRPr sz="7082" b="1"/>
            </a:lvl4pPr>
            <a:lvl5pPr marL="8073213" indent="0">
              <a:buNone/>
              <a:defRPr sz="7082" b="1"/>
            </a:lvl5pPr>
            <a:lvl6pPr marL="10091517" indent="0">
              <a:buNone/>
              <a:defRPr sz="7082" b="1"/>
            </a:lvl6pPr>
            <a:lvl7pPr marL="12109820" indent="0">
              <a:buNone/>
              <a:defRPr sz="7082" b="1"/>
            </a:lvl7pPr>
            <a:lvl8pPr marL="14128123" indent="0">
              <a:buNone/>
              <a:defRPr sz="7082" b="1"/>
            </a:lvl8pPr>
            <a:lvl9pPr marL="16146427" indent="0">
              <a:buNone/>
              <a:defRPr sz="7082" b="1"/>
            </a:lvl9pPr>
          </a:lstStyle>
          <a:p>
            <a:pPr lvl="0"/>
            <a:r>
              <a:rPr lang="en-US"/>
              <a:t>Click to edit Master text styles</a:t>
            </a:r>
          </a:p>
        </p:txBody>
      </p:sp>
      <p:sp>
        <p:nvSpPr>
          <p:cNvPr id="6" name="Content Placeholder 5"/>
          <p:cNvSpPr>
            <a:spLocks noGrp="1"/>
          </p:cNvSpPr>
          <p:nvPr>
            <p:ph sz="quarter" idx="4"/>
          </p:nvPr>
        </p:nvSpPr>
        <p:spPr>
          <a:xfrm>
            <a:off x="21743720" y="9601168"/>
            <a:ext cx="18919858" cy="17443291"/>
          </a:xfrm>
          <a:prstGeom prst="rect">
            <a:avLst/>
          </a:prstGeom>
        </p:spPr>
        <p:txBody>
          <a:bodyPr/>
          <a:lstStyle>
            <a:lvl1pPr>
              <a:defRPr sz="10669"/>
            </a:lvl1pPr>
            <a:lvl2pPr>
              <a:defRPr sz="8829"/>
            </a:lvl2pPr>
            <a:lvl3pPr>
              <a:defRPr sz="7909"/>
            </a:lvl3pPr>
            <a:lvl4pPr>
              <a:defRPr sz="7082"/>
            </a:lvl4pPr>
            <a:lvl5pPr>
              <a:defRPr sz="7082"/>
            </a:lvl5pPr>
            <a:lvl6pPr>
              <a:defRPr sz="7082"/>
            </a:lvl6pPr>
            <a:lvl7pPr>
              <a:defRPr sz="7082"/>
            </a:lvl7pPr>
            <a:lvl8pPr>
              <a:defRPr sz="7082"/>
            </a:lvl8pPr>
            <a:lvl9pPr>
              <a:defRPr sz="70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140188" y="28060639"/>
            <a:ext cx="9987545" cy="1611875"/>
          </a:xfrm>
          <a:prstGeom prst="rect">
            <a:avLst/>
          </a:prstGeom>
        </p:spPr>
        <p:txBody>
          <a:bodyPr/>
          <a:lstStyle/>
          <a:p>
            <a:fld id="{1BE866E4-C478-724C-87E1-E7E8A21D99F9}" type="datetimeFigureOut">
              <a:rPr lang="en-US" smtClean="0"/>
              <a:t>4/13/2020</a:t>
            </a:fld>
            <a:endParaRPr lang="en-US"/>
          </a:p>
        </p:txBody>
      </p:sp>
      <p:sp>
        <p:nvSpPr>
          <p:cNvPr id="8" name="Footer Placeholder 7"/>
          <p:cNvSpPr>
            <a:spLocks noGrp="1"/>
          </p:cNvSpPr>
          <p:nvPr>
            <p:ph type="ftr" sz="quarter" idx="11"/>
          </p:nvPr>
        </p:nvSpPr>
        <p:spPr>
          <a:xfrm>
            <a:off x="14624620" y="28060639"/>
            <a:ext cx="13554525" cy="1611875"/>
          </a:xfrm>
          <a:prstGeom prst="rect">
            <a:avLst/>
          </a:prstGeom>
        </p:spPr>
        <p:txBody>
          <a:bodyPr/>
          <a:lstStyle/>
          <a:p>
            <a:endParaRPr lang="en-US"/>
          </a:p>
        </p:txBody>
      </p:sp>
      <p:sp>
        <p:nvSpPr>
          <p:cNvPr id="9" name="Slide Number Placeholder 8"/>
          <p:cNvSpPr>
            <a:spLocks noGrp="1"/>
          </p:cNvSpPr>
          <p:nvPr>
            <p:ph type="sldNum" sz="quarter" idx="12"/>
          </p:nvPr>
        </p:nvSpPr>
        <p:spPr>
          <a:xfrm>
            <a:off x="30676030" y="28060639"/>
            <a:ext cx="9987545" cy="1611875"/>
          </a:xfrm>
          <a:prstGeom prst="rect">
            <a:avLst/>
          </a:prstGeom>
        </p:spPr>
        <p:txBody>
          <a:bodyPr/>
          <a:lstStyle/>
          <a:p>
            <a:fld id="{05E75C5F-3670-6741-A065-96B7A02A5AB3}" type="slidenum">
              <a:rPr lang="en-US" smtClean="0"/>
              <a:t>‹#›</a:t>
            </a:fld>
            <a:endParaRPr lang="en-US"/>
          </a:p>
        </p:txBody>
      </p:sp>
    </p:spTree>
    <p:extLst>
      <p:ext uri="{BB962C8B-B14F-4D97-AF65-F5344CB8AC3E}">
        <p14:creationId xmlns:p14="http://schemas.microsoft.com/office/powerpoint/2010/main" val="3757683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40188" y="1212412"/>
            <a:ext cx="38523387" cy="504586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2140188" y="28060639"/>
            <a:ext cx="9987545" cy="1611875"/>
          </a:xfrm>
          <a:prstGeom prst="rect">
            <a:avLst/>
          </a:prstGeom>
        </p:spPr>
        <p:txBody>
          <a:bodyPr/>
          <a:lstStyle/>
          <a:p>
            <a:fld id="{1BE866E4-C478-724C-87E1-E7E8A21D99F9}" type="datetimeFigureOut">
              <a:rPr lang="en-US" smtClean="0"/>
              <a:t>4/13/2020</a:t>
            </a:fld>
            <a:endParaRPr lang="en-US"/>
          </a:p>
        </p:txBody>
      </p:sp>
      <p:sp>
        <p:nvSpPr>
          <p:cNvPr id="4" name="Footer Placeholder 3"/>
          <p:cNvSpPr>
            <a:spLocks noGrp="1"/>
          </p:cNvSpPr>
          <p:nvPr>
            <p:ph type="ftr" sz="quarter" idx="11"/>
          </p:nvPr>
        </p:nvSpPr>
        <p:spPr>
          <a:xfrm>
            <a:off x="14624620" y="28060639"/>
            <a:ext cx="13554525" cy="1611875"/>
          </a:xfrm>
          <a:prstGeom prst="rect">
            <a:avLst/>
          </a:prstGeom>
        </p:spPr>
        <p:txBody>
          <a:bodyPr/>
          <a:lstStyle/>
          <a:p>
            <a:endParaRPr lang="en-US"/>
          </a:p>
        </p:txBody>
      </p:sp>
      <p:sp>
        <p:nvSpPr>
          <p:cNvPr id="5" name="Slide Number Placeholder 4"/>
          <p:cNvSpPr>
            <a:spLocks noGrp="1"/>
          </p:cNvSpPr>
          <p:nvPr>
            <p:ph type="sldNum" sz="quarter" idx="12"/>
          </p:nvPr>
        </p:nvSpPr>
        <p:spPr>
          <a:xfrm>
            <a:off x="30676030" y="28060639"/>
            <a:ext cx="9987545" cy="1611875"/>
          </a:xfrm>
          <a:prstGeom prst="rect">
            <a:avLst/>
          </a:prstGeom>
        </p:spPr>
        <p:txBody>
          <a:bodyPr/>
          <a:lstStyle/>
          <a:p>
            <a:fld id="{05E75C5F-3670-6741-A065-96B7A02A5AB3}" type="slidenum">
              <a:rPr lang="en-US" smtClean="0"/>
              <a:t>‹#›</a:t>
            </a:fld>
            <a:endParaRPr lang="en-US"/>
          </a:p>
        </p:txBody>
      </p:sp>
    </p:spTree>
    <p:extLst>
      <p:ext uri="{BB962C8B-B14F-4D97-AF65-F5344CB8AC3E}">
        <p14:creationId xmlns:p14="http://schemas.microsoft.com/office/powerpoint/2010/main" val="22383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140188" y="28060639"/>
            <a:ext cx="9987545" cy="1611875"/>
          </a:xfrm>
          <a:prstGeom prst="rect">
            <a:avLst/>
          </a:prstGeom>
        </p:spPr>
        <p:txBody>
          <a:bodyPr/>
          <a:lstStyle/>
          <a:p>
            <a:fld id="{1BE866E4-C478-724C-87E1-E7E8A21D99F9}" type="datetimeFigureOut">
              <a:rPr lang="en-US" smtClean="0"/>
              <a:t>4/13/2020</a:t>
            </a:fld>
            <a:endParaRPr lang="en-US"/>
          </a:p>
        </p:txBody>
      </p:sp>
      <p:sp>
        <p:nvSpPr>
          <p:cNvPr id="3" name="Footer Placeholder 2"/>
          <p:cNvSpPr>
            <a:spLocks noGrp="1"/>
          </p:cNvSpPr>
          <p:nvPr>
            <p:ph type="ftr" sz="quarter" idx="11"/>
          </p:nvPr>
        </p:nvSpPr>
        <p:spPr>
          <a:xfrm>
            <a:off x="14624620" y="28060639"/>
            <a:ext cx="13554525" cy="1611875"/>
          </a:xfrm>
          <a:prstGeom prst="rect">
            <a:avLst/>
          </a:prstGeom>
        </p:spPr>
        <p:txBody>
          <a:bodyPr/>
          <a:lstStyle/>
          <a:p>
            <a:endParaRPr lang="en-US"/>
          </a:p>
        </p:txBody>
      </p:sp>
      <p:sp>
        <p:nvSpPr>
          <p:cNvPr id="4" name="Slide Number Placeholder 3"/>
          <p:cNvSpPr>
            <a:spLocks noGrp="1"/>
          </p:cNvSpPr>
          <p:nvPr>
            <p:ph type="sldNum" sz="quarter" idx="12"/>
          </p:nvPr>
        </p:nvSpPr>
        <p:spPr>
          <a:xfrm>
            <a:off x="30676030" y="28060639"/>
            <a:ext cx="9987545" cy="1611875"/>
          </a:xfrm>
          <a:prstGeom prst="rect">
            <a:avLst/>
          </a:prstGeom>
        </p:spPr>
        <p:txBody>
          <a:bodyPr/>
          <a:lstStyle/>
          <a:p>
            <a:fld id="{05E75C5F-3670-6741-A065-96B7A02A5AB3}" type="slidenum">
              <a:rPr lang="en-US" smtClean="0"/>
              <a:t>‹#›</a:t>
            </a:fld>
            <a:endParaRPr lang="en-US"/>
          </a:p>
        </p:txBody>
      </p:sp>
    </p:spTree>
    <p:extLst>
      <p:ext uri="{BB962C8B-B14F-4D97-AF65-F5344CB8AC3E}">
        <p14:creationId xmlns:p14="http://schemas.microsoft.com/office/powerpoint/2010/main" val="2993139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0191" y="1205402"/>
            <a:ext cx="14082143" cy="5129967"/>
          </a:xfrm>
          <a:prstGeom prst="rect">
            <a:avLst/>
          </a:prstGeom>
        </p:spPr>
        <p:txBody>
          <a:bodyPr anchor="b"/>
          <a:lstStyle>
            <a:lvl1pPr algn="l">
              <a:defRPr sz="8829" b="1"/>
            </a:lvl1pPr>
          </a:lstStyle>
          <a:p>
            <a:r>
              <a:rPr lang="en-US"/>
              <a:t>Click to edit Master title style</a:t>
            </a:r>
          </a:p>
        </p:txBody>
      </p:sp>
      <p:sp>
        <p:nvSpPr>
          <p:cNvPr id="3" name="Content Placeholder 2"/>
          <p:cNvSpPr>
            <a:spLocks noGrp="1"/>
          </p:cNvSpPr>
          <p:nvPr>
            <p:ph idx="1"/>
          </p:nvPr>
        </p:nvSpPr>
        <p:spPr>
          <a:xfrm>
            <a:off x="16735082" y="1205405"/>
            <a:ext cx="23928493" cy="25839056"/>
          </a:xfrm>
          <a:prstGeom prst="rect">
            <a:avLst/>
          </a:prstGeom>
        </p:spPr>
        <p:txBody>
          <a:bodyPr/>
          <a:lstStyle>
            <a:lvl1pPr>
              <a:defRPr sz="14071"/>
            </a:lvl1pPr>
            <a:lvl2pPr>
              <a:defRPr sz="12416"/>
            </a:lvl2pPr>
            <a:lvl3pPr>
              <a:defRPr sz="10669"/>
            </a:lvl3pPr>
            <a:lvl4pPr>
              <a:defRPr sz="8829"/>
            </a:lvl4pPr>
            <a:lvl5pPr>
              <a:defRPr sz="8829"/>
            </a:lvl5pPr>
            <a:lvl6pPr>
              <a:defRPr sz="8829"/>
            </a:lvl6pPr>
            <a:lvl7pPr>
              <a:defRPr sz="8829"/>
            </a:lvl7pPr>
            <a:lvl8pPr>
              <a:defRPr sz="8829"/>
            </a:lvl8pPr>
            <a:lvl9pPr>
              <a:defRPr sz="88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0191" y="6335371"/>
            <a:ext cx="14082143" cy="20709089"/>
          </a:xfrm>
          <a:prstGeom prst="rect">
            <a:avLst/>
          </a:prstGeom>
        </p:spPr>
        <p:txBody>
          <a:bodyPr/>
          <a:lstStyle>
            <a:lvl1pPr marL="0" indent="0">
              <a:buNone/>
              <a:defRPr sz="6162"/>
            </a:lvl1pPr>
            <a:lvl2pPr marL="2018304" indent="0">
              <a:buNone/>
              <a:defRPr sz="5334"/>
            </a:lvl2pPr>
            <a:lvl3pPr marL="4036607" indent="0">
              <a:buNone/>
              <a:defRPr sz="4415"/>
            </a:lvl3pPr>
            <a:lvl4pPr marL="6054910" indent="0">
              <a:buNone/>
              <a:defRPr sz="3955"/>
            </a:lvl4pPr>
            <a:lvl5pPr marL="8073213" indent="0">
              <a:buNone/>
              <a:defRPr sz="3955"/>
            </a:lvl5pPr>
            <a:lvl6pPr marL="10091517" indent="0">
              <a:buNone/>
              <a:defRPr sz="3955"/>
            </a:lvl6pPr>
            <a:lvl7pPr marL="12109820" indent="0">
              <a:buNone/>
              <a:defRPr sz="3955"/>
            </a:lvl7pPr>
            <a:lvl8pPr marL="14128123" indent="0">
              <a:buNone/>
              <a:defRPr sz="3955"/>
            </a:lvl8pPr>
            <a:lvl9pPr marL="16146427" indent="0">
              <a:buNone/>
              <a:defRPr sz="3955"/>
            </a:lvl9pPr>
          </a:lstStyle>
          <a:p>
            <a:pPr lvl="0"/>
            <a:r>
              <a:rPr lang="en-US"/>
              <a:t>Click to edit Master text styles</a:t>
            </a:r>
          </a:p>
        </p:txBody>
      </p:sp>
      <p:sp>
        <p:nvSpPr>
          <p:cNvPr id="5" name="Date Placeholder 4"/>
          <p:cNvSpPr>
            <a:spLocks noGrp="1"/>
          </p:cNvSpPr>
          <p:nvPr>
            <p:ph type="dt" sz="half" idx="10"/>
          </p:nvPr>
        </p:nvSpPr>
        <p:spPr>
          <a:xfrm>
            <a:off x="2140188" y="28060639"/>
            <a:ext cx="9987545" cy="1611875"/>
          </a:xfrm>
          <a:prstGeom prst="rect">
            <a:avLst/>
          </a:prstGeom>
        </p:spPr>
        <p:txBody>
          <a:bodyPr/>
          <a:lstStyle/>
          <a:p>
            <a:fld id="{1BE866E4-C478-724C-87E1-E7E8A21D99F9}" type="datetimeFigureOut">
              <a:rPr lang="en-US" smtClean="0"/>
              <a:t>4/13/2020</a:t>
            </a:fld>
            <a:endParaRPr lang="en-US"/>
          </a:p>
        </p:txBody>
      </p:sp>
      <p:sp>
        <p:nvSpPr>
          <p:cNvPr id="6" name="Footer Placeholder 5"/>
          <p:cNvSpPr>
            <a:spLocks noGrp="1"/>
          </p:cNvSpPr>
          <p:nvPr>
            <p:ph type="ftr" sz="quarter" idx="11"/>
          </p:nvPr>
        </p:nvSpPr>
        <p:spPr>
          <a:xfrm>
            <a:off x="14624620" y="28060639"/>
            <a:ext cx="13554525" cy="1611875"/>
          </a:xfrm>
          <a:prstGeom prst="rect">
            <a:avLst/>
          </a:prstGeom>
        </p:spPr>
        <p:txBody>
          <a:bodyPr/>
          <a:lstStyle/>
          <a:p>
            <a:endParaRPr lang="en-US"/>
          </a:p>
        </p:txBody>
      </p:sp>
      <p:sp>
        <p:nvSpPr>
          <p:cNvPr id="7" name="Slide Number Placeholder 6"/>
          <p:cNvSpPr>
            <a:spLocks noGrp="1"/>
          </p:cNvSpPr>
          <p:nvPr>
            <p:ph type="sldNum" sz="quarter" idx="12"/>
          </p:nvPr>
        </p:nvSpPr>
        <p:spPr>
          <a:xfrm>
            <a:off x="30676030" y="28060639"/>
            <a:ext cx="9987545" cy="1611875"/>
          </a:xfrm>
          <a:prstGeom prst="rect">
            <a:avLst/>
          </a:prstGeom>
        </p:spPr>
        <p:txBody>
          <a:bodyPr/>
          <a:lstStyle/>
          <a:p>
            <a:fld id="{05E75C5F-3670-6741-A065-96B7A02A5AB3}" type="slidenum">
              <a:rPr lang="en-US" smtClean="0"/>
              <a:t>‹#›</a:t>
            </a:fld>
            <a:endParaRPr lang="en-US"/>
          </a:p>
        </p:txBody>
      </p:sp>
    </p:spTree>
    <p:extLst>
      <p:ext uri="{BB962C8B-B14F-4D97-AF65-F5344CB8AC3E}">
        <p14:creationId xmlns:p14="http://schemas.microsoft.com/office/powerpoint/2010/main" val="2458255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9838" y="21192650"/>
            <a:ext cx="25682258" cy="2501912"/>
          </a:xfrm>
          <a:prstGeom prst="rect">
            <a:avLst/>
          </a:prstGeom>
        </p:spPr>
        <p:txBody>
          <a:bodyPr anchor="b"/>
          <a:lstStyle>
            <a:lvl1pPr algn="l">
              <a:defRPr sz="8829" b="1"/>
            </a:lvl1pPr>
          </a:lstStyle>
          <a:p>
            <a:r>
              <a:rPr lang="en-US"/>
              <a:t>Click to edit Master title style</a:t>
            </a:r>
          </a:p>
        </p:txBody>
      </p:sp>
      <p:sp>
        <p:nvSpPr>
          <p:cNvPr id="3" name="Picture Placeholder 2"/>
          <p:cNvSpPr>
            <a:spLocks noGrp="1"/>
          </p:cNvSpPr>
          <p:nvPr>
            <p:ph type="pic" idx="1"/>
          </p:nvPr>
        </p:nvSpPr>
        <p:spPr>
          <a:xfrm>
            <a:off x="8389838" y="2705146"/>
            <a:ext cx="25682258" cy="18165128"/>
          </a:xfrm>
          <a:prstGeom prst="rect">
            <a:avLst/>
          </a:prstGeom>
        </p:spPr>
        <p:txBody>
          <a:bodyPr/>
          <a:lstStyle>
            <a:lvl1pPr marL="0" indent="0">
              <a:buNone/>
              <a:defRPr sz="14071"/>
            </a:lvl1pPr>
            <a:lvl2pPr marL="2018304" indent="0">
              <a:buNone/>
              <a:defRPr sz="12416"/>
            </a:lvl2pPr>
            <a:lvl3pPr marL="4036607" indent="0">
              <a:buNone/>
              <a:defRPr sz="10669"/>
            </a:lvl3pPr>
            <a:lvl4pPr marL="6054910" indent="0">
              <a:buNone/>
              <a:defRPr sz="8829"/>
            </a:lvl4pPr>
            <a:lvl5pPr marL="8073213" indent="0">
              <a:buNone/>
              <a:defRPr sz="8829"/>
            </a:lvl5pPr>
            <a:lvl6pPr marL="10091517" indent="0">
              <a:buNone/>
              <a:defRPr sz="8829"/>
            </a:lvl6pPr>
            <a:lvl7pPr marL="12109820" indent="0">
              <a:buNone/>
              <a:defRPr sz="8829"/>
            </a:lvl7pPr>
            <a:lvl8pPr marL="14128123" indent="0">
              <a:buNone/>
              <a:defRPr sz="8829"/>
            </a:lvl8pPr>
            <a:lvl9pPr marL="16146427" indent="0">
              <a:buNone/>
              <a:defRPr sz="8829"/>
            </a:lvl9pPr>
          </a:lstStyle>
          <a:p>
            <a:endParaRPr lang="en-US"/>
          </a:p>
        </p:txBody>
      </p:sp>
      <p:sp>
        <p:nvSpPr>
          <p:cNvPr id="4" name="Text Placeholder 3"/>
          <p:cNvSpPr>
            <a:spLocks noGrp="1"/>
          </p:cNvSpPr>
          <p:nvPr>
            <p:ph type="body" sz="half" idx="2"/>
          </p:nvPr>
        </p:nvSpPr>
        <p:spPr>
          <a:xfrm>
            <a:off x="8389838" y="23694562"/>
            <a:ext cx="25682258" cy="3553131"/>
          </a:xfrm>
          <a:prstGeom prst="rect">
            <a:avLst/>
          </a:prstGeom>
        </p:spPr>
        <p:txBody>
          <a:bodyPr/>
          <a:lstStyle>
            <a:lvl1pPr marL="0" indent="0">
              <a:buNone/>
              <a:defRPr sz="6162"/>
            </a:lvl1pPr>
            <a:lvl2pPr marL="2018304" indent="0">
              <a:buNone/>
              <a:defRPr sz="5334"/>
            </a:lvl2pPr>
            <a:lvl3pPr marL="4036607" indent="0">
              <a:buNone/>
              <a:defRPr sz="4415"/>
            </a:lvl3pPr>
            <a:lvl4pPr marL="6054910" indent="0">
              <a:buNone/>
              <a:defRPr sz="3955"/>
            </a:lvl4pPr>
            <a:lvl5pPr marL="8073213" indent="0">
              <a:buNone/>
              <a:defRPr sz="3955"/>
            </a:lvl5pPr>
            <a:lvl6pPr marL="10091517" indent="0">
              <a:buNone/>
              <a:defRPr sz="3955"/>
            </a:lvl6pPr>
            <a:lvl7pPr marL="12109820" indent="0">
              <a:buNone/>
              <a:defRPr sz="3955"/>
            </a:lvl7pPr>
            <a:lvl8pPr marL="14128123" indent="0">
              <a:buNone/>
              <a:defRPr sz="3955"/>
            </a:lvl8pPr>
            <a:lvl9pPr marL="16146427" indent="0">
              <a:buNone/>
              <a:defRPr sz="3955"/>
            </a:lvl9pPr>
          </a:lstStyle>
          <a:p>
            <a:pPr lvl="0"/>
            <a:r>
              <a:rPr lang="en-US"/>
              <a:t>Click to edit Master text styles</a:t>
            </a:r>
          </a:p>
        </p:txBody>
      </p:sp>
      <p:sp>
        <p:nvSpPr>
          <p:cNvPr id="5" name="Date Placeholder 4"/>
          <p:cNvSpPr>
            <a:spLocks noGrp="1"/>
          </p:cNvSpPr>
          <p:nvPr>
            <p:ph type="dt" sz="half" idx="10"/>
          </p:nvPr>
        </p:nvSpPr>
        <p:spPr>
          <a:xfrm>
            <a:off x="2140188" y="28060639"/>
            <a:ext cx="9987545" cy="1611875"/>
          </a:xfrm>
          <a:prstGeom prst="rect">
            <a:avLst/>
          </a:prstGeom>
        </p:spPr>
        <p:txBody>
          <a:bodyPr/>
          <a:lstStyle/>
          <a:p>
            <a:fld id="{1BE866E4-C478-724C-87E1-E7E8A21D99F9}" type="datetimeFigureOut">
              <a:rPr lang="en-US" smtClean="0"/>
              <a:t>4/13/2020</a:t>
            </a:fld>
            <a:endParaRPr lang="en-US"/>
          </a:p>
        </p:txBody>
      </p:sp>
      <p:sp>
        <p:nvSpPr>
          <p:cNvPr id="6" name="Footer Placeholder 5"/>
          <p:cNvSpPr>
            <a:spLocks noGrp="1"/>
          </p:cNvSpPr>
          <p:nvPr>
            <p:ph type="ftr" sz="quarter" idx="11"/>
          </p:nvPr>
        </p:nvSpPr>
        <p:spPr>
          <a:xfrm>
            <a:off x="14624620" y="28060639"/>
            <a:ext cx="13554525" cy="1611875"/>
          </a:xfrm>
          <a:prstGeom prst="rect">
            <a:avLst/>
          </a:prstGeom>
        </p:spPr>
        <p:txBody>
          <a:bodyPr/>
          <a:lstStyle/>
          <a:p>
            <a:endParaRPr lang="en-US"/>
          </a:p>
        </p:txBody>
      </p:sp>
      <p:sp>
        <p:nvSpPr>
          <p:cNvPr id="7" name="Slide Number Placeholder 6"/>
          <p:cNvSpPr>
            <a:spLocks noGrp="1"/>
          </p:cNvSpPr>
          <p:nvPr>
            <p:ph type="sldNum" sz="quarter" idx="12"/>
          </p:nvPr>
        </p:nvSpPr>
        <p:spPr>
          <a:xfrm>
            <a:off x="30676030" y="28060639"/>
            <a:ext cx="9987545" cy="1611875"/>
          </a:xfrm>
          <a:prstGeom prst="rect">
            <a:avLst/>
          </a:prstGeom>
        </p:spPr>
        <p:txBody>
          <a:bodyPr/>
          <a:lstStyle/>
          <a:p>
            <a:fld id="{05E75C5F-3670-6741-A065-96B7A02A5AB3}" type="slidenum">
              <a:rPr lang="en-US" smtClean="0"/>
              <a:t>‹#›</a:t>
            </a:fld>
            <a:endParaRPr lang="en-US"/>
          </a:p>
        </p:txBody>
      </p:sp>
    </p:spTree>
    <p:extLst>
      <p:ext uri="{BB962C8B-B14F-4D97-AF65-F5344CB8AC3E}">
        <p14:creationId xmlns:p14="http://schemas.microsoft.com/office/powerpoint/2010/main" val="365101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8371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18304" rtl="0" eaLnBrk="1" latinLnBrk="0" hangingPunct="1">
        <a:spcBef>
          <a:spcPct val="0"/>
        </a:spcBef>
        <a:buNone/>
        <a:defRPr sz="19406" kern="1200">
          <a:solidFill>
            <a:schemeClr val="tx1"/>
          </a:solidFill>
          <a:latin typeface="+mj-lt"/>
          <a:ea typeface="+mj-ea"/>
          <a:cs typeface="+mj-cs"/>
        </a:defRPr>
      </a:lvl1pPr>
    </p:titleStyle>
    <p:bodyStyle>
      <a:lvl1pPr marL="1513728" indent="-1513728" algn="l" defTabSz="2018304" rtl="0" eaLnBrk="1" latinLnBrk="0" hangingPunct="1">
        <a:spcBef>
          <a:spcPct val="20000"/>
        </a:spcBef>
        <a:buFont typeface="Arial"/>
        <a:buChar char="•"/>
        <a:defRPr sz="14071" kern="1200">
          <a:solidFill>
            <a:schemeClr val="tx1"/>
          </a:solidFill>
          <a:latin typeface="+mn-lt"/>
          <a:ea typeface="+mn-ea"/>
          <a:cs typeface="+mn-cs"/>
        </a:defRPr>
      </a:lvl1pPr>
      <a:lvl2pPr marL="3279743" indent="-1261439" algn="l" defTabSz="2018304" rtl="0" eaLnBrk="1" latinLnBrk="0" hangingPunct="1">
        <a:spcBef>
          <a:spcPct val="20000"/>
        </a:spcBef>
        <a:buFont typeface="Arial"/>
        <a:buChar char="–"/>
        <a:defRPr sz="12416" kern="1200">
          <a:solidFill>
            <a:schemeClr val="tx1"/>
          </a:solidFill>
          <a:latin typeface="+mn-lt"/>
          <a:ea typeface="+mn-ea"/>
          <a:cs typeface="+mn-cs"/>
        </a:defRPr>
      </a:lvl2pPr>
      <a:lvl3pPr marL="5045758" indent="-1009152" algn="l" defTabSz="2018304" rtl="0" eaLnBrk="1" latinLnBrk="0" hangingPunct="1">
        <a:spcBef>
          <a:spcPct val="20000"/>
        </a:spcBef>
        <a:buFont typeface="Arial"/>
        <a:buChar char="•"/>
        <a:defRPr sz="10669" kern="1200">
          <a:solidFill>
            <a:schemeClr val="tx1"/>
          </a:solidFill>
          <a:latin typeface="+mn-lt"/>
          <a:ea typeface="+mn-ea"/>
          <a:cs typeface="+mn-cs"/>
        </a:defRPr>
      </a:lvl3pPr>
      <a:lvl4pPr marL="7064061" indent="-1009152" algn="l" defTabSz="2018304" rtl="0" eaLnBrk="1" latinLnBrk="0" hangingPunct="1">
        <a:spcBef>
          <a:spcPct val="20000"/>
        </a:spcBef>
        <a:buFont typeface="Arial"/>
        <a:buChar char="–"/>
        <a:defRPr sz="8829" kern="1200">
          <a:solidFill>
            <a:schemeClr val="tx1"/>
          </a:solidFill>
          <a:latin typeface="+mn-lt"/>
          <a:ea typeface="+mn-ea"/>
          <a:cs typeface="+mn-cs"/>
        </a:defRPr>
      </a:lvl4pPr>
      <a:lvl5pPr marL="9082365" indent="-1009152" algn="l" defTabSz="2018304" rtl="0" eaLnBrk="1" latinLnBrk="0" hangingPunct="1">
        <a:spcBef>
          <a:spcPct val="20000"/>
        </a:spcBef>
        <a:buFont typeface="Arial"/>
        <a:buChar char="»"/>
        <a:defRPr sz="8829" kern="1200">
          <a:solidFill>
            <a:schemeClr val="tx1"/>
          </a:solidFill>
          <a:latin typeface="+mn-lt"/>
          <a:ea typeface="+mn-ea"/>
          <a:cs typeface="+mn-cs"/>
        </a:defRPr>
      </a:lvl5pPr>
      <a:lvl6pPr marL="11100669" indent="-1009152" algn="l" defTabSz="2018304" rtl="0" eaLnBrk="1" latinLnBrk="0" hangingPunct="1">
        <a:spcBef>
          <a:spcPct val="20000"/>
        </a:spcBef>
        <a:buFont typeface="Arial"/>
        <a:buChar char="•"/>
        <a:defRPr sz="8829" kern="1200">
          <a:solidFill>
            <a:schemeClr val="tx1"/>
          </a:solidFill>
          <a:latin typeface="+mn-lt"/>
          <a:ea typeface="+mn-ea"/>
          <a:cs typeface="+mn-cs"/>
        </a:defRPr>
      </a:lvl6pPr>
      <a:lvl7pPr marL="13118971" indent="-1009152" algn="l" defTabSz="2018304" rtl="0" eaLnBrk="1" latinLnBrk="0" hangingPunct="1">
        <a:spcBef>
          <a:spcPct val="20000"/>
        </a:spcBef>
        <a:buFont typeface="Arial"/>
        <a:buChar char="•"/>
        <a:defRPr sz="8829" kern="1200">
          <a:solidFill>
            <a:schemeClr val="tx1"/>
          </a:solidFill>
          <a:latin typeface="+mn-lt"/>
          <a:ea typeface="+mn-ea"/>
          <a:cs typeface="+mn-cs"/>
        </a:defRPr>
      </a:lvl7pPr>
      <a:lvl8pPr marL="15137275" indent="-1009152" algn="l" defTabSz="2018304" rtl="0" eaLnBrk="1" latinLnBrk="0" hangingPunct="1">
        <a:spcBef>
          <a:spcPct val="20000"/>
        </a:spcBef>
        <a:buFont typeface="Arial"/>
        <a:buChar char="•"/>
        <a:defRPr sz="8829" kern="1200">
          <a:solidFill>
            <a:schemeClr val="tx1"/>
          </a:solidFill>
          <a:latin typeface="+mn-lt"/>
          <a:ea typeface="+mn-ea"/>
          <a:cs typeface="+mn-cs"/>
        </a:defRPr>
      </a:lvl8pPr>
      <a:lvl9pPr marL="17155578" indent="-1009152" algn="l" defTabSz="2018304" rtl="0" eaLnBrk="1" latinLnBrk="0" hangingPunct="1">
        <a:spcBef>
          <a:spcPct val="20000"/>
        </a:spcBef>
        <a:buFont typeface="Arial"/>
        <a:buChar char="•"/>
        <a:defRPr sz="8829" kern="1200">
          <a:solidFill>
            <a:schemeClr val="tx1"/>
          </a:solidFill>
          <a:latin typeface="+mn-lt"/>
          <a:ea typeface="+mn-ea"/>
          <a:cs typeface="+mn-cs"/>
        </a:defRPr>
      </a:lvl9pPr>
    </p:bodyStyle>
    <p:otherStyle>
      <a:defPPr>
        <a:defRPr lang="en-US"/>
      </a:defPPr>
      <a:lvl1pPr marL="0" algn="l" defTabSz="2018304" rtl="0" eaLnBrk="1" latinLnBrk="0" hangingPunct="1">
        <a:defRPr sz="7909" kern="1200">
          <a:solidFill>
            <a:schemeClr val="tx1"/>
          </a:solidFill>
          <a:latin typeface="+mn-lt"/>
          <a:ea typeface="+mn-ea"/>
          <a:cs typeface="+mn-cs"/>
        </a:defRPr>
      </a:lvl1pPr>
      <a:lvl2pPr marL="2018304" algn="l" defTabSz="2018304" rtl="0" eaLnBrk="1" latinLnBrk="0" hangingPunct="1">
        <a:defRPr sz="7909" kern="1200">
          <a:solidFill>
            <a:schemeClr val="tx1"/>
          </a:solidFill>
          <a:latin typeface="+mn-lt"/>
          <a:ea typeface="+mn-ea"/>
          <a:cs typeface="+mn-cs"/>
        </a:defRPr>
      </a:lvl2pPr>
      <a:lvl3pPr marL="4036607" algn="l" defTabSz="2018304" rtl="0" eaLnBrk="1" latinLnBrk="0" hangingPunct="1">
        <a:defRPr sz="7909" kern="1200">
          <a:solidFill>
            <a:schemeClr val="tx1"/>
          </a:solidFill>
          <a:latin typeface="+mn-lt"/>
          <a:ea typeface="+mn-ea"/>
          <a:cs typeface="+mn-cs"/>
        </a:defRPr>
      </a:lvl3pPr>
      <a:lvl4pPr marL="6054910" algn="l" defTabSz="2018304" rtl="0" eaLnBrk="1" latinLnBrk="0" hangingPunct="1">
        <a:defRPr sz="7909" kern="1200">
          <a:solidFill>
            <a:schemeClr val="tx1"/>
          </a:solidFill>
          <a:latin typeface="+mn-lt"/>
          <a:ea typeface="+mn-ea"/>
          <a:cs typeface="+mn-cs"/>
        </a:defRPr>
      </a:lvl4pPr>
      <a:lvl5pPr marL="8073213" algn="l" defTabSz="2018304" rtl="0" eaLnBrk="1" latinLnBrk="0" hangingPunct="1">
        <a:defRPr sz="7909" kern="1200">
          <a:solidFill>
            <a:schemeClr val="tx1"/>
          </a:solidFill>
          <a:latin typeface="+mn-lt"/>
          <a:ea typeface="+mn-ea"/>
          <a:cs typeface="+mn-cs"/>
        </a:defRPr>
      </a:lvl5pPr>
      <a:lvl6pPr marL="10091517" algn="l" defTabSz="2018304" rtl="0" eaLnBrk="1" latinLnBrk="0" hangingPunct="1">
        <a:defRPr sz="7909" kern="1200">
          <a:solidFill>
            <a:schemeClr val="tx1"/>
          </a:solidFill>
          <a:latin typeface="+mn-lt"/>
          <a:ea typeface="+mn-ea"/>
          <a:cs typeface="+mn-cs"/>
        </a:defRPr>
      </a:lvl6pPr>
      <a:lvl7pPr marL="12109820" algn="l" defTabSz="2018304" rtl="0" eaLnBrk="1" latinLnBrk="0" hangingPunct="1">
        <a:defRPr sz="7909" kern="1200">
          <a:solidFill>
            <a:schemeClr val="tx1"/>
          </a:solidFill>
          <a:latin typeface="+mn-lt"/>
          <a:ea typeface="+mn-ea"/>
          <a:cs typeface="+mn-cs"/>
        </a:defRPr>
      </a:lvl7pPr>
      <a:lvl8pPr marL="14128123" algn="l" defTabSz="2018304" rtl="0" eaLnBrk="1" latinLnBrk="0" hangingPunct="1">
        <a:defRPr sz="7909" kern="1200">
          <a:solidFill>
            <a:schemeClr val="tx1"/>
          </a:solidFill>
          <a:latin typeface="+mn-lt"/>
          <a:ea typeface="+mn-ea"/>
          <a:cs typeface="+mn-cs"/>
        </a:defRPr>
      </a:lvl8pPr>
      <a:lvl9pPr marL="16146427" algn="l" defTabSz="2018304" rtl="0" eaLnBrk="1" latinLnBrk="0" hangingPunct="1">
        <a:defRPr sz="79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adil.dahlan@ucdconnect.ie" TargetMode="External"/><Relationship Id="rId13" Type="http://schemas.openxmlformats.org/officeDocument/2006/relationships/image" Target="../media/image8.jpg"/><Relationship Id="rId18" Type="http://schemas.openxmlformats.org/officeDocument/2006/relationships/image" Target="../media/image13.png"/><Relationship Id="rId26" Type="http://schemas.openxmlformats.org/officeDocument/2006/relationships/image" Target="../media/image21.png"/><Relationship Id="rId3" Type="http://schemas.openxmlformats.org/officeDocument/2006/relationships/slideLayout" Target="../slideLayouts/slideLayout7.xml"/><Relationship Id="rId21" Type="http://schemas.openxmlformats.org/officeDocument/2006/relationships/image" Target="../media/image16.jpg"/><Relationship Id="rId7" Type="http://schemas.openxmlformats.org/officeDocument/2006/relationships/image" Target="../media/image3.png"/><Relationship Id="rId12" Type="http://schemas.openxmlformats.org/officeDocument/2006/relationships/image" Target="../media/image7.jpg"/><Relationship Id="rId17" Type="http://schemas.openxmlformats.org/officeDocument/2006/relationships/image" Target="../media/image12.png"/><Relationship Id="rId25" Type="http://schemas.openxmlformats.org/officeDocument/2006/relationships/image" Target="../media/image20.png"/><Relationship Id="rId2" Type="http://schemas.openxmlformats.org/officeDocument/2006/relationships/audio" Target="../media/media1.m4a"/><Relationship Id="rId16" Type="http://schemas.openxmlformats.org/officeDocument/2006/relationships/image" Target="../media/image11.png"/><Relationship Id="rId20" Type="http://schemas.openxmlformats.org/officeDocument/2006/relationships/image" Target="../media/image15.png"/><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6.png"/><Relationship Id="rId24" Type="http://schemas.openxmlformats.org/officeDocument/2006/relationships/image" Target="../media/image19.png"/><Relationship Id="rId5" Type="http://schemas.openxmlformats.org/officeDocument/2006/relationships/image" Target="../media/image1.png"/><Relationship Id="rId15" Type="http://schemas.openxmlformats.org/officeDocument/2006/relationships/image" Target="../media/image10.png"/><Relationship Id="rId23" Type="http://schemas.openxmlformats.org/officeDocument/2006/relationships/image" Target="../media/image18.png"/><Relationship Id="rId10" Type="http://schemas.openxmlformats.org/officeDocument/2006/relationships/image" Target="../media/image5.png"/><Relationship Id="rId19" Type="http://schemas.openxmlformats.org/officeDocument/2006/relationships/image" Target="../media/image14.png"/><Relationship Id="rId4" Type="http://schemas.openxmlformats.org/officeDocument/2006/relationships/notesSlide" Target="../notesSlides/notesSlide1.xml"/><Relationship Id="rId9" Type="http://schemas.openxmlformats.org/officeDocument/2006/relationships/image" Target="../media/image4.jpg"/><Relationship Id="rId14" Type="http://schemas.openxmlformats.org/officeDocument/2006/relationships/image" Target="../media/image9.jpeg"/><Relationship Id="rId22"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1.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jpeg"/><Relationship Id="rId5" Type="http://schemas.openxmlformats.org/officeDocument/2006/relationships/hyperlink" Target="mailto:adil.dahlan@ucdconnect.ie" TargetMode="External"/><Relationship Id="rId15" Type="http://schemas.openxmlformats.org/officeDocument/2006/relationships/image" Target="../media/image13.png"/><Relationship Id="rId10" Type="http://schemas.openxmlformats.org/officeDocument/2006/relationships/image" Target="../media/image8.jp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7.jpg"/><Relationship Id="rId14" Type="http://schemas.openxmlformats.org/officeDocument/2006/relationships/image" Target="../media/image12.png"/><Relationship Id="rId2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1.pn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102">
            <a:extLst>
              <a:ext uri="{FF2B5EF4-FFF2-40B4-BE49-F238E27FC236}">
                <a16:creationId xmlns:a16="http://schemas.microsoft.com/office/drawing/2014/main" id="{28A97E55-590F-4A3B-BA56-D3333D84E1AD}"/>
              </a:ext>
            </a:extLst>
          </p:cNvPr>
          <p:cNvSpPr/>
          <p:nvPr/>
        </p:nvSpPr>
        <p:spPr>
          <a:xfrm>
            <a:off x="32218660" y="24718161"/>
            <a:ext cx="9151864" cy="894511"/>
          </a:xfrm>
          <a:prstGeom prst="roundRect">
            <a:avLst>
              <a:gd name="adj" fmla="val 8454"/>
            </a:avLst>
          </a:prstGeom>
          <a:solidFill>
            <a:srgbClr val="00437E"/>
          </a:solidFill>
          <a:ln w="15875" cap="flat" cmpd="sng" algn="ctr">
            <a:noFill/>
            <a:prstDash val="solid"/>
          </a:ln>
          <a:effectLst/>
        </p:spPr>
        <p:txBody>
          <a:bodyPr rtlCol="0" anchor="ctr"/>
          <a:lstStyle/>
          <a:p>
            <a:pPr lvl="0" algn="ctr"/>
            <a:r>
              <a:rPr lang="en-US" sz="3600" b="1" dirty="0">
                <a:solidFill>
                  <a:srgbClr val="FFFFFF"/>
                </a:solidFill>
              </a:rPr>
              <a:t>Prof Madeleine Lowery (Supervisor)</a:t>
            </a:r>
          </a:p>
        </p:txBody>
      </p:sp>
      <p:sp>
        <p:nvSpPr>
          <p:cNvPr id="38" name="Freeform: Shape 37">
            <a:extLst>
              <a:ext uri="{FF2B5EF4-FFF2-40B4-BE49-F238E27FC236}">
                <a16:creationId xmlns:a16="http://schemas.microsoft.com/office/drawing/2014/main" id="{6F49CA1B-7558-44A0-84BA-C9ADF5AE63EC}"/>
              </a:ext>
            </a:extLst>
          </p:cNvPr>
          <p:cNvSpPr/>
          <p:nvPr/>
        </p:nvSpPr>
        <p:spPr>
          <a:xfrm>
            <a:off x="5155992" y="25991085"/>
            <a:ext cx="883841" cy="1337932"/>
          </a:xfrm>
          <a:custGeom>
            <a:avLst/>
            <a:gdLst/>
            <a:ahLst/>
            <a:cxnLst/>
            <a:rect l="0" t="0" r="0" b="0"/>
            <a:pathLst>
              <a:path>
                <a:moveTo>
                  <a:pt x="0" y="0"/>
                </a:moveTo>
                <a:lnTo>
                  <a:pt x="0" y="1265382"/>
                </a:lnTo>
                <a:lnTo>
                  <a:pt x="481221" y="1265382"/>
                </a:lnTo>
              </a:path>
            </a:pathLst>
          </a:custGeom>
          <a:noFill/>
          <a:ln>
            <a:solidFill>
              <a:srgbClr val="FF7F00"/>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mc:AlternateContent xmlns:mc="http://schemas.openxmlformats.org/markup-compatibility/2006" xmlns:a14="http://schemas.microsoft.com/office/drawing/2010/main">
        <mc:Choice Requires="a14">
          <p:sp>
            <p:nvSpPr>
              <p:cNvPr id="39" name="Freeform: Shape 38">
                <a:extLst>
                  <a:ext uri="{FF2B5EF4-FFF2-40B4-BE49-F238E27FC236}">
                    <a16:creationId xmlns:a16="http://schemas.microsoft.com/office/drawing/2014/main" id="{536E6BA0-B226-437C-AC34-56D0A3346E33}"/>
                  </a:ext>
                </a:extLst>
              </p:cNvPr>
              <p:cNvSpPr/>
              <p:nvPr/>
            </p:nvSpPr>
            <p:spPr>
              <a:xfrm>
                <a:off x="5498865" y="26457344"/>
                <a:ext cx="4713360" cy="1716918"/>
              </a:xfrm>
              <a:custGeom>
                <a:avLst/>
                <a:gdLst>
                  <a:gd name="connsiteX0" fmla="*/ 0 w 4546470"/>
                  <a:gd name="connsiteY0" fmla="*/ 201555 h 2015548"/>
                  <a:gd name="connsiteX1" fmla="*/ 201555 w 4546470"/>
                  <a:gd name="connsiteY1" fmla="*/ 0 h 2015548"/>
                  <a:gd name="connsiteX2" fmla="*/ 4344915 w 4546470"/>
                  <a:gd name="connsiteY2" fmla="*/ 0 h 2015548"/>
                  <a:gd name="connsiteX3" fmla="*/ 4546470 w 4546470"/>
                  <a:gd name="connsiteY3" fmla="*/ 201555 h 2015548"/>
                  <a:gd name="connsiteX4" fmla="*/ 4546470 w 4546470"/>
                  <a:gd name="connsiteY4" fmla="*/ 1813993 h 2015548"/>
                  <a:gd name="connsiteX5" fmla="*/ 4344915 w 4546470"/>
                  <a:gd name="connsiteY5" fmla="*/ 2015548 h 2015548"/>
                  <a:gd name="connsiteX6" fmla="*/ 201555 w 4546470"/>
                  <a:gd name="connsiteY6" fmla="*/ 2015548 h 2015548"/>
                  <a:gd name="connsiteX7" fmla="*/ 0 w 4546470"/>
                  <a:gd name="connsiteY7" fmla="*/ 1813993 h 2015548"/>
                  <a:gd name="connsiteX8" fmla="*/ 0 w 4546470"/>
                  <a:gd name="connsiteY8" fmla="*/ 201555 h 20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6470" h="2015548">
                    <a:moveTo>
                      <a:pt x="0" y="201555"/>
                    </a:moveTo>
                    <a:cubicBezTo>
                      <a:pt x="0" y="90239"/>
                      <a:pt x="90239" y="0"/>
                      <a:pt x="201555" y="0"/>
                    </a:cubicBezTo>
                    <a:lnTo>
                      <a:pt x="4344915" y="0"/>
                    </a:lnTo>
                    <a:cubicBezTo>
                      <a:pt x="4456231" y="0"/>
                      <a:pt x="4546470" y="90239"/>
                      <a:pt x="4546470" y="201555"/>
                    </a:cubicBezTo>
                    <a:lnTo>
                      <a:pt x="4546470" y="1813993"/>
                    </a:lnTo>
                    <a:cubicBezTo>
                      <a:pt x="4546470" y="1925309"/>
                      <a:pt x="4456231" y="2015548"/>
                      <a:pt x="4344915" y="2015548"/>
                    </a:cubicBezTo>
                    <a:lnTo>
                      <a:pt x="201555" y="2015548"/>
                    </a:lnTo>
                    <a:cubicBezTo>
                      <a:pt x="90239" y="2015548"/>
                      <a:pt x="0" y="1925309"/>
                      <a:pt x="0" y="1813993"/>
                    </a:cubicBezTo>
                    <a:lnTo>
                      <a:pt x="0" y="201555"/>
                    </a:lnTo>
                    <a:close/>
                  </a:path>
                </a:pathLst>
              </a:custGeom>
              <a:ln>
                <a:solidFill>
                  <a:srgbClr val="FF7F00"/>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753" tIns="89513" rIns="104753" bIns="89513" numCol="1" spcCol="1270" anchor="t" anchorCtr="0">
                <a:noAutofit/>
              </a:bodyPr>
              <a:lstStyle/>
              <a:p>
                <a:pPr marL="0" lvl="0" indent="0" algn="l" defTabSz="1066800">
                  <a:lnSpc>
                    <a:spcPct val="90000"/>
                  </a:lnSpc>
                  <a:spcBef>
                    <a:spcPct val="0"/>
                  </a:spcBef>
                  <a:spcAft>
                    <a:spcPct val="35000"/>
                  </a:spcAft>
                  <a:buClr>
                    <a:srgbClr val="1CADE4"/>
                  </a:buClr>
                  <a:buSzPct val="100000"/>
                  <a:buNone/>
                </a:pPr>
                <a:r>
                  <a:rPr lang="en-US" sz="2400" b="1" kern="1200" cap="all" dirty="0">
                    <a:solidFill>
                      <a:schemeClr val="tx1"/>
                    </a:solidFill>
                  </a:rPr>
                  <a:t>Amplitude modulation</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DBS frequency: </a:t>
                </a:r>
                <a:r>
                  <a:rPr lang="en-GB" sz="2400" kern="1200" dirty="0">
                    <a:solidFill>
                      <a:schemeClr val="tx1"/>
                    </a:solidFill>
                  </a:rPr>
                  <a:t>130 Hz</a:t>
                </a:r>
                <a:endParaRPr lang="en-US" sz="2400" b="0" kern="1200" cap="all" dirty="0">
                  <a:solidFill>
                    <a:schemeClr val="tx1"/>
                  </a:solidFill>
                </a:endParaRP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Pulse Duration: </a:t>
                </a:r>
                <a:r>
                  <a:rPr lang="en-GB" sz="2400" kern="1200" dirty="0">
                    <a:solidFill>
                      <a:schemeClr val="tx1"/>
                    </a:solidFill>
                  </a:rPr>
                  <a:t>60 </a:t>
                </a:r>
                <a14:m>
                  <m:oMath xmlns:m="http://schemas.openxmlformats.org/officeDocument/2006/math">
                    <m:r>
                      <a:rPr lang="en-GB" sz="2400" i="1" kern="1200">
                        <a:solidFill>
                          <a:schemeClr val="tx1"/>
                        </a:solidFill>
                        <a:latin typeface="Cambria Math" panose="02040503050406030204" pitchFamily="18" charset="0"/>
                        <a:ea typeface="Cambria Math" panose="02040503050406030204" pitchFamily="18" charset="0"/>
                      </a:rPr>
                      <m:t>𝜇</m:t>
                    </m:r>
                  </m:oMath>
                </a14:m>
                <a:r>
                  <a:rPr lang="en-GB" sz="2400" kern="1200" dirty="0">
                    <a:solidFill>
                      <a:schemeClr val="tx1"/>
                    </a:solidFill>
                  </a:rPr>
                  <a:t>s</a:t>
                </a:r>
                <a:endParaRPr lang="en-US" sz="2400" b="0" kern="1200" cap="all" dirty="0">
                  <a:solidFill>
                    <a:schemeClr val="tx1"/>
                  </a:solidFill>
                </a:endParaRP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Pulse Amplitude: </a:t>
                </a:r>
                <a:r>
                  <a:rPr lang="en-GB" sz="2400" kern="1200" dirty="0">
                    <a:solidFill>
                      <a:schemeClr val="tx1"/>
                    </a:solidFill>
                  </a:rPr>
                  <a:t>to be adjusted</a:t>
                </a:r>
                <a:endParaRPr lang="en-US" sz="2400" b="0" kern="1200" cap="all" dirty="0">
                  <a:solidFill>
                    <a:schemeClr val="tx1"/>
                  </a:solidFill>
                </a:endParaRPr>
              </a:p>
            </p:txBody>
          </p:sp>
        </mc:Choice>
        <mc:Fallback xmlns="">
          <p:sp>
            <p:nvSpPr>
              <p:cNvPr id="39" name="Freeform: Shape 38">
                <a:extLst>
                  <a:ext uri="{FF2B5EF4-FFF2-40B4-BE49-F238E27FC236}">
                    <a16:creationId xmlns:a16="http://schemas.microsoft.com/office/drawing/2014/main" id="{536E6BA0-B226-437C-AC34-56D0A3346E33}"/>
                  </a:ext>
                </a:extLst>
              </p:cNvPr>
              <p:cNvSpPr>
                <a:spLocks noRot="1" noChangeAspect="1" noMove="1" noResize="1" noEditPoints="1" noAdjustHandles="1" noChangeArrowheads="1" noChangeShapeType="1" noTextEdit="1"/>
              </p:cNvSpPr>
              <p:nvPr/>
            </p:nvSpPr>
            <p:spPr>
              <a:xfrm>
                <a:off x="5498865" y="26457344"/>
                <a:ext cx="4713360" cy="1716918"/>
              </a:xfrm>
              <a:custGeom>
                <a:avLst/>
                <a:gdLst>
                  <a:gd name="connsiteX0" fmla="*/ 0 w 4546470"/>
                  <a:gd name="connsiteY0" fmla="*/ 201555 h 2015548"/>
                  <a:gd name="connsiteX1" fmla="*/ 201555 w 4546470"/>
                  <a:gd name="connsiteY1" fmla="*/ 0 h 2015548"/>
                  <a:gd name="connsiteX2" fmla="*/ 4344915 w 4546470"/>
                  <a:gd name="connsiteY2" fmla="*/ 0 h 2015548"/>
                  <a:gd name="connsiteX3" fmla="*/ 4546470 w 4546470"/>
                  <a:gd name="connsiteY3" fmla="*/ 201555 h 2015548"/>
                  <a:gd name="connsiteX4" fmla="*/ 4546470 w 4546470"/>
                  <a:gd name="connsiteY4" fmla="*/ 1813993 h 2015548"/>
                  <a:gd name="connsiteX5" fmla="*/ 4344915 w 4546470"/>
                  <a:gd name="connsiteY5" fmla="*/ 2015548 h 2015548"/>
                  <a:gd name="connsiteX6" fmla="*/ 201555 w 4546470"/>
                  <a:gd name="connsiteY6" fmla="*/ 2015548 h 2015548"/>
                  <a:gd name="connsiteX7" fmla="*/ 0 w 4546470"/>
                  <a:gd name="connsiteY7" fmla="*/ 1813993 h 2015548"/>
                  <a:gd name="connsiteX8" fmla="*/ 0 w 4546470"/>
                  <a:gd name="connsiteY8" fmla="*/ 201555 h 20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6470" h="2015548">
                    <a:moveTo>
                      <a:pt x="0" y="201555"/>
                    </a:moveTo>
                    <a:cubicBezTo>
                      <a:pt x="0" y="90239"/>
                      <a:pt x="90239" y="0"/>
                      <a:pt x="201555" y="0"/>
                    </a:cubicBezTo>
                    <a:lnTo>
                      <a:pt x="4344915" y="0"/>
                    </a:lnTo>
                    <a:cubicBezTo>
                      <a:pt x="4456231" y="0"/>
                      <a:pt x="4546470" y="90239"/>
                      <a:pt x="4546470" y="201555"/>
                    </a:cubicBezTo>
                    <a:lnTo>
                      <a:pt x="4546470" y="1813993"/>
                    </a:lnTo>
                    <a:cubicBezTo>
                      <a:pt x="4546470" y="1925309"/>
                      <a:pt x="4456231" y="2015548"/>
                      <a:pt x="4344915" y="2015548"/>
                    </a:cubicBezTo>
                    <a:lnTo>
                      <a:pt x="201555" y="2015548"/>
                    </a:lnTo>
                    <a:cubicBezTo>
                      <a:pt x="90239" y="2015548"/>
                      <a:pt x="0" y="1925309"/>
                      <a:pt x="0" y="1813993"/>
                    </a:cubicBezTo>
                    <a:lnTo>
                      <a:pt x="0" y="201555"/>
                    </a:lnTo>
                    <a:close/>
                  </a:path>
                </a:pathLst>
              </a:custGeom>
              <a:blipFill>
                <a:blip r:embed="rId5"/>
                <a:stretch>
                  <a:fillRect l="-1416" t="-1748" b="-5594"/>
                </a:stretch>
              </a:blipFill>
              <a:ln>
                <a:solidFill>
                  <a:srgbClr val="FF7F00"/>
                </a:solidFill>
              </a:ln>
            </p:spPr>
            <p:txBody>
              <a:bodyPr/>
              <a:lstStyle/>
              <a:p>
                <a:r>
                  <a:rPr lang="en-GB">
                    <a:noFill/>
                  </a:rPr>
                  <a:t> </a:t>
                </a:r>
              </a:p>
            </p:txBody>
          </p:sp>
        </mc:Fallback>
      </mc:AlternateContent>
      <p:sp>
        <p:nvSpPr>
          <p:cNvPr id="40" name="Freeform: Shape 39">
            <a:extLst>
              <a:ext uri="{FF2B5EF4-FFF2-40B4-BE49-F238E27FC236}">
                <a16:creationId xmlns:a16="http://schemas.microsoft.com/office/drawing/2014/main" id="{6A4F2D8C-230C-45F7-9B97-99641537483B}"/>
              </a:ext>
            </a:extLst>
          </p:cNvPr>
          <p:cNvSpPr/>
          <p:nvPr/>
        </p:nvSpPr>
        <p:spPr>
          <a:xfrm>
            <a:off x="5155991" y="25804769"/>
            <a:ext cx="883841" cy="2749688"/>
          </a:xfrm>
          <a:custGeom>
            <a:avLst/>
            <a:gdLst/>
            <a:ahLst/>
            <a:cxnLst/>
            <a:rect l="0" t="0" r="0" b="0"/>
            <a:pathLst>
              <a:path>
                <a:moveTo>
                  <a:pt x="0" y="0"/>
                </a:moveTo>
                <a:lnTo>
                  <a:pt x="0" y="3462949"/>
                </a:lnTo>
                <a:lnTo>
                  <a:pt x="481221" y="3462949"/>
                </a:lnTo>
              </a:path>
            </a:pathLst>
          </a:custGeom>
          <a:noFill/>
          <a:ln>
            <a:solidFill>
              <a:srgbClr val="FF7F00"/>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dirty="0"/>
          </a:p>
        </p:txBody>
      </p:sp>
      <mc:AlternateContent xmlns:mc="http://schemas.openxmlformats.org/markup-compatibility/2006" xmlns:a14="http://schemas.microsoft.com/office/drawing/2010/main">
        <mc:Choice Requires="a14">
          <p:sp>
            <p:nvSpPr>
              <p:cNvPr id="41" name="Freeform: Shape 40">
                <a:extLst>
                  <a:ext uri="{FF2B5EF4-FFF2-40B4-BE49-F238E27FC236}">
                    <a16:creationId xmlns:a16="http://schemas.microsoft.com/office/drawing/2014/main" id="{847E1D42-A5AE-4C32-853E-AE2A874BD89F}"/>
                  </a:ext>
                </a:extLst>
              </p:cNvPr>
              <p:cNvSpPr/>
              <p:nvPr/>
            </p:nvSpPr>
            <p:spPr>
              <a:xfrm>
                <a:off x="5498865" y="28336452"/>
                <a:ext cx="4715233" cy="1702828"/>
              </a:xfrm>
              <a:custGeom>
                <a:avLst/>
                <a:gdLst>
                  <a:gd name="connsiteX0" fmla="*/ 0 w 4548277"/>
                  <a:gd name="connsiteY0" fmla="*/ 189416 h 1894158"/>
                  <a:gd name="connsiteX1" fmla="*/ 189416 w 4548277"/>
                  <a:gd name="connsiteY1" fmla="*/ 0 h 1894158"/>
                  <a:gd name="connsiteX2" fmla="*/ 4358861 w 4548277"/>
                  <a:gd name="connsiteY2" fmla="*/ 0 h 1894158"/>
                  <a:gd name="connsiteX3" fmla="*/ 4548277 w 4548277"/>
                  <a:gd name="connsiteY3" fmla="*/ 189416 h 1894158"/>
                  <a:gd name="connsiteX4" fmla="*/ 4548277 w 4548277"/>
                  <a:gd name="connsiteY4" fmla="*/ 1704742 h 1894158"/>
                  <a:gd name="connsiteX5" fmla="*/ 4358861 w 4548277"/>
                  <a:gd name="connsiteY5" fmla="*/ 1894158 h 1894158"/>
                  <a:gd name="connsiteX6" fmla="*/ 189416 w 4548277"/>
                  <a:gd name="connsiteY6" fmla="*/ 1894158 h 1894158"/>
                  <a:gd name="connsiteX7" fmla="*/ 0 w 4548277"/>
                  <a:gd name="connsiteY7" fmla="*/ 1704742 h 1894158"/>
                  <a:gd name="connsiteX8" fmla="*/ 0 w 4548277"/>
                  <a:gd name="connsiteY8" fmla="*/ 189416 h 189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277" h="1894158">
                    <a:moveTo>
                      <a:pt x="0" y="189416"/>
                    </a:moveTo>
                    <a:cubicBezTo>
                      <a:pt x="0" y="84804"/>
                      <a:pt x="84804" y="0"/>
                      <a:pt x="189416" y="0"/>
                    </a:cubicBezTo>
                    <a:lnTo>
                      <a:pt x="4358861" y="0"/>
                    </a:lnTo>
                    <a:cubicBezTo>
                      <a:pt x="4463473" y="0"/>
                      <a:pt x="4548277" y="84804"/>
                      <a:pt x="4548277" y="189416"/>
                    </a:cubicBezTo>
                    <a:lnTo>
                      <a:pt x="4548277" y="1704742"/>
                    </a:lnTo>
                    <a:cubicBezTo>
                      <a:pt x="4548277" y="1809354"/>
                      <a:pt x="4463473" y="1894158"/>
                      <a:pt x="4358861" y="1894158"/>
                    </a:cubicBezTo>
                    <a:lnTo>
                      <a:pt x="189416" y="1894158"/>
                    </a:lnTo>
                    <a:cubicBezTo>
                      <a:pt x="84804" y="1894158"/>
                      <a:pt x="0" y="1809354"/>
                      <a:pt x="0" y="1704742"/>
                    </a:cubicBezTo>
                    <a:lnTo>
                      <a:pt x="0" y="189416"/>
                    </a:lnTo>
                    <a:close/>
                  </a:path>
                </a:pathLst>
              </a:custGeom>
              <a:ln>
                <a:solidFill>
                  <a:srgbClr val="FF7F00"/>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1198" tIns="85958" rIns="101198" bIns="85958" numCol="1" spcCol="1270" anchor="t" anchorCtr="0">
                <a:noAutofit/>
              </a:bodyPr>
              <a:lstStyle/>
              <a:p>
                <a:pPr marL="0" lvl="0" indent="0" algn="l" defTabSz="1066800">
                  <a:lnSpc>
                    <a:spcPct val="90000"/>
                  </a:lnSpc>
                  <a:spcBef>
                    <a:spcPct val="0"/>
                  </a:spcBef>
                  <a:spcAft>
                    <a:spcPct val="35000"/>
                  </a:spcAft>
                  <a:buClr>
                    <a:srgbClr val="1CADE4"/>
                  </a:buClr>
                  <a:buSzPct val="100000"/>
                  <a:buNone/>
                </a:pPr>
                <a:r>
                  <a:rPr lang="en-US" sz="2400" b="1" cap="all" dirty="0">
                    <a:solidFill>
                      <a:schemeClr val="tx1"/>
                    </a:solidFill>
                  </a:rPr>
                  <a:t>Frequency</a:t>
                </a:r>
                <a:r>
                  <a:rPr lang="en-US" sz="2400" b="1" kern="1200" cap="all" dirty="0">
                    <a:solidFill>
                      <a:schemeClr val="tx1"/>
                    </a:solidFill>
                  </a:rPr>
                  <a:t> modulation</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DBS frequency: </a:t>
                </a:r>
                <a:r>
                  <a:rPr lang="en-GB" sz="2400" kern="1200" dirty="0">
                    <a:solidFill>
                      <a:schemeClr val="tx1"/>
                    </a:solidFill>
                  </a:rPr>
                  <a:t>to be adjusted</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Pulse duration: </a:t>
                </a:r>
                <a:r>
                  <a:rPr lang="en-GB" sz="2400" kern="1200" dirty="0">
                    <a:solidFill>
                      <a:schemeClr val="tx1"/>
                    </a:solidFill>
                  </a:rPr>
                  <a:t>60 </a:t>
                </a:r>
                <a14:m>
                  <m:oMath xmlns:m="http://schemas.openxmlformats.org/officeDocument/2006/math">
                    <m:r>
                      <a:rPr lang="en-GB" sz="2400" i="1" kern="1200">
                        <a:solidFill>
                          <a:schemeClr val="tx1"/>
                        </a:solidFill>
                        <a:latin typeface="Cambria Math" panose="02040503050406030204" pitchFamily="18" charset="0"/>
                        <a:ea typeface="Cambria Math" panose="02040503050406030204" pitchFamily="18" charset="0"/>
                      </a:rPr>
                      <m:t>𝜇</m:t>
                    </m:r>
                  </m:oMath>
                </a14:m>
                <a:r>
                  <a:rPr lang="en-GB" sz="2400" kern="1200" dirty="0">
                    <a:solidFill>
                      <a:schemeClr val="tx1"/>
                    </a:solidFill>
                  </a:rPr>
                  <a:t>s</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Pulse Amplitude: </a:t>
                </a:r>
                <a14:m>
                  <m:oMath xmlns:m="http://schemas.openxmlformats.org/officeDocument/2006/math">
                    <m:r>
                      <a:rPr lang="en-GB" sz="2400" b="1" i="1" kern="1200">
                        <a:solidFill>
                          <a:schemeClr val="tx1"/>
                        </a:solidFill>
                        <a:latin typeface="Cambria Math" panose="02040503050406030204" pitchFamily="18" charset="0"/>
                        <a:ea typeface="Cambria Math" panose="02040503050406030204" pitchFamily="18" charset="0"/>
                      </a:rPr>
                      <m:t>≈</m:t>
                    </m:r>
                  </m:oMath>
                </a14:m>
                <a:r>
                  <a:rPr lang="en-GB" sz="2400" kern="1200" dirty="0">
                    <a:solidFill>
                      <a:schemeClr val="tx1"/>
                    </a:solidFill>
                  </a:rPr>
                  <a:t>1.5mA</a:t>
                </a:r>
                <a:endParaRPr lang="en-US" sz="2400" b="0" kern="1200" cap="all" dirty="0">
                  <a:solidFill>
                    <a:schemeClr val="tx1"/>
                  </a:solidFill>
                </a:endParaRPr>
              </a:p>
            </p:txBody>
          </p:sp>
        </mc:Choice>
        <mc:Fallback xmlns="">
          <p:sp>
            <p:nvSpPr>
              <p:cNvPr id="41" name="Freeform: Shape 40">
                <a:extLst>
                  <a:ext uri="{FF2B5EF4-FFF2-40B4-BE49-F238E27FC236}">
                    <a16:creationId xmlns:a16="http://schemas.microsoft.com/office/drawing/2014/main" id="{847E1D42-A5AE-4C32-853E-AE2A874BD89F}"/>
                  </a:ext>
                </a:extLst>
              </p:cNvPr>
              <p:cNvSpPr>
                <a:spLocks noRot="1" noChangeAspect="1" noMove="1" noResize="1" noEditPoints="1" noAdjustHandles="1" noChangeArrowheads="1" noChangeShapeType="1" noTextEdit="1"/>
              </p:cNvSpPr>
              <p:nvPr/>
            </p:nvSpPr>
            <p:spPr>
              <a:xfrm>
                <a:off x="5498865" y="28336452"/>
                <a:ext cx="4715233" cy="1702828"/>
              </a:xfrm>
              <a:custGeom>
                <a:avLst/>
                <a:gdLst>
                  <a:gd name="connsiteX0" fmla="*/ 0 w 4548277"/>
                  <a:gd name="connsiteY0" fmla="*/ 189416 h 1894158"/>
                  <a:gd name="connsiteX1" fmla="*/ 189416 w 4548277"/>
                  <a:gd name="connsiteY1" fmla="*/ 0 h 1894158"/>
                  <a:gd name="connsiteX2" fmla="*/ 4358861 w 4548277"/>
                  <a:gd name="connsiteY2" fmla="*/ 0 h 1894158"/>
                  <a:gd name="connsiteX3" fmla="*/ 4548277 w 4548277"/>
                  <a:gd name="connsiteY3" fmla="*/ 189416 h 1894158"/>
                  <a:gd name="connsiteX4" fmla="*/ 4548277 w 4548277"/>
                  <a:gd name="connsiteY4" fmla="*/ 1704742 h 1894158"/>
                  <a:gd name="connsiteX5" fmla="*/ 4358861 w 4548277"/>
                  <a:gd name="connsiteY5" fmla="*/ 1894158 h 1894158"/>
                  <a:gd name="connsiteX6" fmla="*/ 189416 w 4548277"/>
                  <a:gd name="connsiteY6" fmla="*/ 1894158 h 1894158"/>
                  <a:gd name="connsiteX7" fmla="*/ 0 w 4548277"/>
                  <a:gd name="connsiteY7" fmla="*/ 1704742 h 1894158"/>
                  <a:gd name="connsiteX8" fmla="*/ 0 w 4548277"/>
                  <a:gd name="connsiteY8" fmla="*/ 189416 h 189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277" h="1894158">
                    <a:moveTo>
                      <a:pt x="0" y="189416"/>
                    </a:moveTo>
                    <a:cubicBezTo>
                      <a:pt x="0" y="84804"/>
                      <a:pt x="84804" y="0"/>
                      <a:pt x="189416" y="0"/>
                    </a:cubicBezTo>
                    <a:lnTo>
                      <a:pt x="4358861" y="0"/>
                    </a:lnTo>
                    <a:cubicBezTo>
                      <a:pt x="4463473" y="0"/>
                      <a:pt x="4548277" y="84804"/>
                      <a:pt x="4548277" y="189416"/>
                    </a:cubicBezTo>
                    <a:lnTo>
                      <a:pt x="4548277" y="1704742"/>
                    </a:lnTo>
                    <a:cubicBezTo>
                      <a:pt x="4548277" y="1809354"/>
                      <a:pt x="4463473" y="1894158"/>
                      <a:pt x="4358861" y="1894158"/>
                    </a:cubicBezTo>
                    <a:lnTo>
                      <a:pt x="189416" y="1894158"/>
                    </a:lnTo>
                    <a:cubicBezTo>
                      <a:pt x="84804" y="1894158"/>
                      <a:pt x="0" y="1809354"/>
                      <a:pt x="0" y="1704742"/>
                    </a:cubicBezTo>
                    <a:lnTo>
                      <a:pt x="0" y="189416"/>
                    </a:lnTo>
                    <a:close/>
                  </a:path>
                </a:pathLst>
              </a:custGeom>
              <a:blipFill>
                <a:blip r:embed="rId6"/>
                <a:stretch>
                  <a:fillRect l="-1542" t="-1761" b="-6338"/>
                </a:stretch>
              </a:blipFill>
              <a:ln>
                <a:solidFill>
                  <a:srgbClr val="FF7F00"/>
                </a:solidFill>
              </a:ln>
            </p:spPr>
            <p:txBody>
              <a:bodyPr/>
              <a:lstStyle/>
              <a:p>
                <a:r>
                  <a:rPr lang="en-GB">
                    <a:noFill/>
                  </a:rPr>
                  <a:t> </a:t>
                </a:r>
              </a:p>
            </p:txBody>
          </p:sp>
        </mc:Fallback>
      </mc:AlternateContent>
      <p:pic>
        <p:nvPicPr>
          <p:cNvPr id="26" name="Picture 25">
            <a:extLst>
              <a:ext uri="{FF2B5EF4-FFF2-40B4-BE49-F238E27FC236}">
                <a16:creationId xmlns:a16="http://schemas.microsoft.com/office/drawing/2014/main" id="{F12B2945-547A-43FC-8066-7CD01F26E3D0}"/>
              </a:ext>
            </a:extLst>
          </p:cNvPr>
          <p:cNvPicPr>
            <a:picLocks noChangeAspect="1"/>
          </p:cNvPicPr>
          <p:nvPr/>
        </p:nvPicPr>
        <p:blipFill>
          <a:blip r:embed="rId7"/>
          <a:stretch>
            <a:fillRect/>
          </a:stretch>
        </p:blipFill>
        <p:spPr>
          <a:xfrm>
            <a:off x="21354313" y="17558026"/>
            <a:ext cx="9273751" cy="4756969"/>
          </a:xfrm>
          <a:prstGeom prst="rect">
            <a:avLst/>
          </a:prstGeom>
        </p:spPr>
      </p:pic>
      <p:sp>
        <p:nvSpPr>
          <p:cNvPr id="2" name="Rectangle: Rounded Corners 1">
            <a:extLst>
              <a:ext uri="{FF2B5EF4-FFF2-40B4-BE49-F238E27FC236}">
                <a16:creationId xmlns:a16="http://schemas.microsoft.com/office/drawing/2014/main" id="{97F4C1C6-9451-497C-A237-F7BF080D6895}"/>
              </a:ext>
            </a:extLst>
          </p:cNvPr>
          <p:cNvSpPr/>
          <p:nvPr/>
        </p:nvSpPr>
        <p:spPr>
          <a:xfrm>
            <a:off x="11349583" y="6826839"/>
            <a:ext cx="19283271" cy="8557326"/>
          </a:xfrm>
          <a:prstGeom prst="roundRect">
            <a:avLst>
              <a:gd name="adj" fmla="val 8613"/>
            </a:avLst>
          </a:prstGeom>
          <a:noFill/>
          <a:ln w="38100">
            <a:solidFill>
              <a:srgbClr val="0043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2D147081-A638-4217-B7A0-7CEF6D460262}"/>
              </a:ext>
            </a:extLst>
          </p:cNvPr>
          <p:cNvSpPr/>
          <p:nvPr/>
        </p:nvSpPr>
        <p:spPr>
          <a:xfrm>
            <a:off x="31091706" y="452716"/>
            <a:ext cx="11286452" cy="4268746"/>
          </a:xfrm>
          <a:prstGeom prst="roundRect">
            <a:avLst>
              <a:gd name="adj" fmla="val 17023"/>
            </a:avLst>
          </a:prstGeom>
          <a:solidFill>
            <a:srgbClr val="003B7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43060B6-6E43-4475-8E1B-D99CC1F87378}"/>
              </a:ext>
            </a:extLst>
          </p:cNvPr>
          <p:cNvSpPr txBox="1"/>
          <p:nvPr/>
        </p:nvSpPr>
        <p:spPr>
          <a:xfrm>
            <a:off x="31756163" y="818885"/>
            <a:ext cx="6830573" cy="4028815"/>
          </a:xfrm>
          <a:prstGeom prst="rect">
            <a:avLst/>
          </a:prstGeom>
          <a:noFill/>
        </p:spPr>
        <p:txBody>
          <a:bodyPr wrap="square" lIns="88412" tIns="44206" rIns="88412" bIns="44206" rtlCol="0">
            <a:spAutoFit/>
          </a:bodyPr>
          <a:lstStyle/>
          <a:p>
            <a:pPr algn="ctr"/>
            <a:r>
              <a:rPr lang="en-US" sz="4000" dirty="0">
                <a:solidFill>
                  <a:schemeClr val="bg1"/>
                </a:solidFill>
              </a:rPr>
              <a:t>Adil Dahlan (SN: 16203187)</a:t>
            </a:r>
          </a:p>
          <a:p>
            <a:pPr algn="ctr"/>
            <a:r>
              <a:rPr lang="en-US" sz="4000" dirty="0">
                <a:solidFill>
                  <a:schemeClr val="bg1"/>
                </a:solidFill>
              </a:rPr>
              <a:t>BE Biomedical Engineering</a:t>
            </a:r>
            <a:endParaRPr lang="en-US" sz="2800" dirty="0">
              <a:solidFill>
                <a:schemeClr val="bg1"/>
              </a:solidFill>
            </a:endParaRPr>
          </a:p>
          <a:p>
            <a:pPr algn="ctr"/>
            <a:r>
              <a:rPr lang="en-US" sz="3200" i="1" dirty="0">
                <a:solidFill>
                  <a:schemeClr val="bg1"/>
                </a:solidFill>
                <a:hlinkClick r:id="rId8">
                  <a:extLst>
                    <a:ext uri="{A12FA001-AC4F-418D-AE19-62706E023703}">
                      <ahyp:hlinkClr xmlns:ahyp="http://schemas.microsoft.com/office/drawing/2018/hyperlinkcolor" val="tx"/>
                    </a:ext>
                  </a:extLst>
                </a:hlinkClick>
              </a:rPr>
              <a:t>adil.dahlan@ucdconnect.ie</a:t>
            </a:r>
            <a:endParaRPr lang="en-US" sz="3200" i="1" dirty="0">
              <a:solidFill>
                <a:schemeClr val="bg1"/>
              </a:solidFill>
            </a:endParaRPr>
          </a:p>
          <a:p>
            <a:endParaRPr lang="en-US" sz="3200" i="1" dirty="0">
              <a:solidFill>
                <a:schemeClr val="bg1"/>
              </a:solidFill>
            </a:endParaRPr>
          </a:p>
          <a:p>
            <a:pPr algn="ctr"/>
            <a:r>
              <a:rPr lang="en-US" sz="4000" i="1" dirty="0">
                <a:solidFill>
                  <a:schemeClr val="bg1"/>
                </a:solidFill>
              </a:rPr>
              <a:t>Supervisor</a:t>
            </a:r>
          </a:p>
          <a:p>
            <a:pPr algn="ctr"/>
            <a:r>
              <a:rPr lang="en-US" sz="4000" i="1" dirty="0">
                <a:solidFill>
                  <a:schemeClr val="bg1"/>
                </a:solidFill>
              </a:rPr>
              <a:t> Prof Madeleine Lowery</a:t>
            </a:r>
          </a:p>
          <a:p>
            <a:endParaRPr lang="en-US" sz="3200" i="1" dirty="0">
              <a:solidFill>
                <a:schemeClr val="bg1"/>
              </a:solidFill>
            </a:endParaRPr>
          </a:p>
        </p:txBody>
      </p:sp>
      <p:sp>
        <p:nvSpPr>
          <p:cNvPr id="6" name="TextBox 5"/>
          <p:cNvSpPr txBox="1"/>
          <p:nvPr/>
        </p:nvSpPr>
        <p:spPr>
          <a:xfrm>
            <a:off x="11066968" y="420213"/>
            <a:ext cx="19182054" cy="4151926"/>
          </a:xfrm>
          <a:prstGeom prst="rect">
            <a:avLst/>
          </a:prstGeom>
          <a:noFill/>
        </p:spPr>
        <p:txBody>
          <a:bodyPr wrap="square" lIns="88412" tIns="44206" rIns="88412" bIns="44206" rtlCol="0">
            <a:spAutoFit/>
          </a:bodyPr>
          <a:lstStyle/>
          <a:p>
            <a:pPr algn="ctr"/>
            <a:r>
              <a:rPr lang="en-GB" sz="8800" dirty="0">
                <a:solidFill>
                  <a:schemeClr val="tx2"/>
                </a:solidFill>
              </a:rPr>
              <a:t>Design of a closed-loop deep brain stimulation system for pre-clinical testing in animal models </a:t>
            </a:r>
            <a:endParaRPr lang="en-US" sz="8800" baseline="30000" dirty="0">
              <a:solidFill>
                <a:schemeClr val="tx2"/>
              </a:solidFill>
            </a:endParaRPr>
          </a:p>
        </p:txBody>
      </p:sp>
      <p:pic>
        <p:nvPicPr>
          <p:cNvPr id="20" name="Picture 19"/>
          <p:cNvPicPr>
            <a:picLocks noChangeAspect="1"/>
          </p:cNvPicPr>
          <p:nvPr/>
        </p:nvPicPr>
        <p:blipFill>
          <a:blip r:embed="rId9"/>
          <a:srcRect/>
          <a:stretch/>
        </p:blipFill>
        <p:spPr>
          <a:xfrm>
            <a:off x="38997563" y="905171"/>
            <a:ext cx="2969768" cy="3450253"/>
          </a:xfrm>
          <a:prstGeom prst="roundRect">
            <a:avLst>
              <a:gd name="adj" fmla="val 1571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p:cNvPicPr>
            <a:picLocks noChangeAspect="1"/>
          </p:cNvPicPr>
          <p:nvPr/>
        </p:nvPicPr>
        <p:blipFill>
          <a:blip r:embed="rId10"/>
          <a:srcRect/>
          <a:stretch/>
        </p:blipFill>
        <p:spPr>
          <a:xfrm>
            <a:off x="1338263" y="326440"/>
            <a:ext cx="2864941" cy="4175500"/>
          </a:xfrm>
          <a:prstGeom prst="rect">
            <a:avLst/>
          </a:prstGeom>
        </p:spPr>
      </p:pic>
      <p:pic>
        <p:nvPicPr>
          <p:cNvPr id="18" name="Picture 17" descr="A picture containing sitting, red, black&#10;&#10;Description automatically generated">
            <a:extLst>
              <a:ext uri="{FF2B5EF4-FFF2-40B4-BE49-F238E27FC236}">
                <a16:creationId xmlns:a16="http://schemas.microsoft.com/office/drawing/2014/main" id="{14203A81-2673-49CC-B191-41E99FA02B8B}"/>
              </a:ext>
            </a:extLst>
          </p:cNvPr>
          <p:cNvPicPr>
            <a:picLocks noChangeAspect="1"/>
          </p:cNvPicPr>
          <p:nvPr/>
        </p:nvPicPr>
        <p:blipFill rotWithShape="1">
          <a:blip r:embed="rId11"/>
          <a:srcRect l="82721"/>
          <a:stretch/>
        </p:blipFill>
        <p:spPr>
          <a:xfrm>
            <a:off x="5697914" y="350480"/>
            <a:ext cx="4514312" cy="4211015"/>
          </a:xfrm>
          <a:prstGeom prst="rect">
            <a:avLst/>
          </a:prstGeom>
          <a:ln>
            <a:noFill/>
          </a:ln>
        </p:spPr>
      </p:pic>
      <p:pic>
        <p:nvPicPr>
          <p:cNvPr id="24" name="Picture 23" descr="A picture containing text, map&#10;&#10;Description automatically generated">
            <a:extLst>
              <a:ext uri="{FF2B5EF4-FFF2-40B4-BE49-F238E27FC236}">
                <a16:creationId xmlns:a16="http://schemas.microsoft.com/office/drawing/2014/main" id="{10FBED57-2414-4E6E-AE63-B9DDB60801DB}"/>
              </a:ext>
            </a:extLst>
          </p:cNvPr>
          <p:cNvPicPr>
            <a:picLocks noChangeAspect="1"/>
          </p:cNvPicPr>
          <p:nvPr/>
        </p:nvPicPr>
        <p:blipFill rotWithShape="1">
          <a:blip r:embed="rId12"/>
          <a:srcRect l="5336" t="23590" r="52372" b="10292"/>
          <a:stretch/>
        </p:blipFill>
        <p:spPr>
          <a:xfrm>
            <a:off x="847552" y="8301381"/>
            <a:ext cx="5562442" cy="4348092"/>
          </a:xfrm>
          <a:prstGeom prst="rect">
            <a:avLst/>
          </a:prstGeom>
          <a:ln>
            <a:noFill/>
          </a:ln>
          <a:effectLst>
            <a:softEdge rad="112500"/>
          </a:effectLst>
        </p:spPr>
      </p:pic>
      <p:pic>
        <p:nvPicPr>
          <p:cNvPr id="42" name="Picture 41" descr="A close up of text on a white background&#10;&#10;Description automatically generated">
            <a:extLst>
              <a:ext uri="{FF2B5EF4-FFF2-40B4-BE49-F238E27FC236}">
                <a16:creationId xmlns:a16="http://schemas.microsoft.com/office/drawing/2014/main" id="{4D961E59-95FC-472F-8E78-F1038CF3D23A}"/>
              </a:ext>
            </a:extLst>
          </p:cNvPr>
          <p:cNvPicPr>
            <a:picLocks noChangeAspect="1"/>
          </p:cNvPicPr>
          <p:nvPr/>
        </p:nvPicPr>
        <p:blipFill rotWithShape="1">
          <a:blip r:embed="rId13"/>
          <a:srcRect l="7097" t="13333" r="7416" b="4179"/>
          <a:stretch/>
        </p:blipFill>
        <p:spPr>
          <a:xfrm>
            <a:off x="6771114" y="8130303"/>
            <a:ext cx="3556841" cy="4556050"/>
          </a:xfrm>
          <a:prstGeom prst="rect">
            <a:avLst/>
          </a:prstGeom>
        </p:spPr>
      </p:pic>
      <p:pic>
        <p:nvPicPr>
          <p:cNvPr id="49" name="Picture 2">
            <a:extLst>
              <a:ext uri="{FF2B5EF4-FFF2-40B4-BE49-F238E27FC236}">
                <a16:creationId xmlns:a16="http://schemas.microsoft.com/office/drawing/2014/main" id="{55752054-BFDC-455E-A081-FB30D1DF9CE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285" y="14322475"/>
            <a:ext cx="3084271" cy="3094586"/>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3" descr="A screenshot of a cell phone&#10;&#10;Description automatically generated">
            <a:extLst>
              <a:ext uri="{FF2B5EF4-FFF2-40B4-BE49-F238E27FC236}">
                <a16:creationId xmlns:a16="http://schemas.microsoft.com/office/drawing/2014/main" id="{691AC04B-C7DE-4723-A523-EDEF7BA1CF51}"/>
              </a:ext>
            </a:extLst>
          </p:cNvPr>
          <p:cNvPicPr>
            <a:picLocks noChangeAspect="1"/>
          </p:cNvPicPr>
          <p:nvPr/>
        </p:nvPicPr>
        <p:blipFill>
          <a:blip r:embed="rId15"/>
          <a:stretch>
            <a:fillRect/>
          </a:stretch>
        </p:blipFill>
        <p:spPr>
          <a:xfrm>
            <a:off x="4028532" y="14293048"/>
            <a:ext cx="6586818" cy="3153440"/>
          </a:xfrm>
          <a:prstGeom prst="rect">
            <a:avLst/>
          </a:prstGeom>
          <a:ln w="38100" cap="sq">
            <a:solidFill>
              <a:srgbClr val="245391"/>
            </a:solidFill>
            <a:prstDash val="solid"/>
            <a:miter lim="800000"/>
          </a:ln>
          <a:effectLst>
            <a:outerShdw blurRad="50800" dist="38100" dir="2700000" algn="tl" rotWithShape="0">
              <a:srgbClr val="000000">
                <a:alpha val="43000"/>
              </a:srgbClr>
            </a:outerShdw>
          </a:effectLst>
        </p:spPr>
      </p:pic>
      <p:sp>
        <p:nvSpPr>
          <p:cNvPr id="56" name="Rectangle: Rounded Corners 55">
            <a:extLst>
              <a:ext uri="{FF2B5EF4-FFF2-40B4-BE49-F238E27FC236}">
                <a16:creationId xmlns:a16="http://schemas.microsoft.com/office/drawing/2014/main" id="{E69A23C0-0395-4113-9926-9EAFCEB2C9B7}"/>
              </a:ext>
            </a:extLst>
          </p:cNvPr>
          <p:cNvSpPr/>
          <p:nvPr/>
        </p:nvSpPr>
        <p:spPr>
          <a:xfrm>
            <a:off x="5687189" y="19120015"/>
            <a:ext cx="5272857" cy="4202252"/>
          </a:xfrm>
          <a:prstGeom prst="roundRect">
            <a:avLst/>
          </a:prstGeom>
          <a:solidFill>
            <a:srgbClr val="C00000"/>
          </a:solidFill>
          <a:ln w="158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-Doesn’t optimize stimulation parameters based on patient’s state or symptoms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-Uses one-fit all stimulation parameter</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100" kern="0" dirty="0">
              <a:solidFill>
                <a:prstClr val="white"/>
              </a:solidFill>
            </a:endParaRPr>
          </a:p>
          <a:p>
            <a:pPr algn="ctr" defTabSz="914400">
              <a:defRPr/>
            </a:pPr>
            <a:r>
              <a:rPr lang="en-US" sz="2400" kern="0" dirty="0">
                <a:solidFill>
                  <a:prstClr val="white"/>
                </a:solidFill>
              </a:rPr>
              <a:t>-Believed to attenuate aberrant neural activity</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ea typeface="+mn-ea"/>
              <a:cs typeface="+mn-cs"/>
            </a:endParaRPr>
          </a:p>
          <a:p>
            <a:pPr algn="ctr" defTabSz="914400">
              <a:defRPr/>
            </a:pPr>
            <a:r>
              <a:rPr lang="en-US" sz="2400" kern="0" dirty="0">
                <a:solidFill>
                  <a:prstClr val="white"/>
                </a:solidFill>
              </a:rPr>
              <a:t>-High power consumption</a:t>
            </a:r>
          </a:p>
        </p:txBody>
      </p:sp>
      <mc:AlternateContent xmlns:mc="http://schemas.openxmlformats.org/markup-compatibility/2006" xmlns:a14="http://schemas.microsoft.com/office/drawing/2010/main">
        <mc:Choice Requires="a14">
          <p:sp>
            <p:nvSpPr>
              <p:cNvPr id="60" name="Rectangle: Rounded Corners 59">
                <a:extLst>
                  <a:ext uri="{FF2B5EF4-FFF2-40B4-BE49-F238E27FC236}">
                    <a16:creationId xmlns:a16="http://schemas.microsoft.com/office/drawing/2014/main" id="{ED8A275F-3DE9-4256-8EAD-CE420B322159}"/>
                  </a:ext>
                </a:extLst>
              </p:cNvPr>
              <p:cNvSpPr/>
              <p:nvPr/>
            </p:nvSpPr>
            <p:spPr>
              <a:xfrm>
                <a:off x="467748" y="19174558"/>
                <a:ext cx="4818129" cy="2432322"/>
              </a:xfrm>
              <a:prstGeom prst="roundRect">
                <a:avLst>
                  <a:gd name="adj" fmla="val 15797"/>
                </a:avLst>
              </a:prstGeom>
              <a:solidFill>
                <a:srgbClr val="00437E"/>
              </a:solidFill>
              <a:ln w="15875" cap="flat" cmpd="sng" algn="ctr">
                <a:solidFill>
                  <a:srgbClr val="24539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ea typeface="+mn-ea"/>
                    <a:cs typeface="+mn-cs"/>
                  </a:rPr>
                  <a:t>Open Loop</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 b="1" i="0" u="none" strike="noStrike" kern="0" cap="none" spc="0" normalizeH="0" baseline="0" noProof="0" dirty="0">
                  <a:ln>
                    <a:noFill/>
                  </a:ln>
                  <a:solidFill>
                    <a:prstClr val="white"/>
                  </a:solidFill>
                  <a:effectLst/>
                  <a:uLnTx/>
                  <a:uFillTx/>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Constant stimulation parameters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Frequency: 130Hz</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Pulse duration: 60</a:t>
                </a:r>
                <a14:m>
                  <m:oMath xmlns:m="http://schemas.openxmlformats.org/officeDocument/2006/math">
                    <m:r>
                      <a:rPr kumimoji="0" lang="en-US" sz="2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𝜇</m:t>
                    </m:r>
                  </m:oMath>
                </a14:m>
                <a:r>
                  <a:rPr kumimoji="0" lang="en-US" sz="2400" b="0" i="0" u="none" strike="noStrike" kern="0" cap="none" spc="0" normalizeH="0" baseline="0" noProof="0" dirty="0">
                    <a:ln>
                      <a:noFill/>
                    </a:ln>
                    <a:solidFill>
                      <a:prstClr val="white"/>
                    </a:solidFill>
                    <a:effectLst/>
                    <a:uLnTx/>
                    <a:uFillTx/>
                    <a:ea typeface="+mn-ea"/>
                    <a:cs typeface="+mn-cs"/>
                  </a:rPr>
                  <a:t>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Pulse amplitude: patient specific</a:t>
                </a:r>
              </a:p>
            </p:txBody>
          </p:sp>
        </mc:Choice>
        <mc:Fallback xmlns="">
          <p:sp>
            <p:nvSpPr>
              <p:cNvPr id="60" name="Rectangle: Rounded Corners 59">
                <a:extLst>
                  <a:ext uri="{FF2B5EF4-FFF2-40B4-BE49-F238E27FC236}">
                    <a16:creationId xmlns:a16="http://schemas.microsoft.com/office/drawing/2014/main" id="{ED8A275F-3DE9-4256-8EAD-CE420B322159}"/>
                  </a:ext>
                </a:extLst>
              </p:cNvPr>
              <p:cNvSpPr>
                <a:spLocks noRot="1" noChangeAspect="1" noMove="1" noResize="1" noEditPoints="1" noAdjustHandles="1" noChangeArrowheads="1" noChangeShapeType="1" noTextEdit="1"/>
              </p:cNvSpPr>
              <p:nvPr/>
            </p:nvSpPr>
            <p:spPr>
              <a:xfrm>
                <a:off x="467748" y="19174558"/>
                <a:ext cx="4818129" cy="2432322"/>
              </a:xfrm>
              <a:prstGeom prst="roundRect">
                <a:avLst>
                  <a:gd name="adj" fmla="val 15797"/>
                </a:avLst>
              </a:prstGeom>
              <a:blipFill>
                <a:blip r:embed="rId16"/>
                <a:stretch>
                  <a:fillRect/>
                </a:stretch>
              </a:blipFill>
              <a:ln w="15875" cap="flat" cmpd="sng" algn="ctr">
                <a:solidFill>
                  <a:srgbClr val="245391"/>
                </a:solidFill>
                <a:prstDash val="solid"/>
              </a:ln>
              <a:effectLst/>
            </p:spPr>
            <p:txBody>
              <a:bodyPr/>
              <a:lstStyle/>
              <a:p>
                <a:r>
                  <a:rPr lang="en-GB">
                    <a:noFill/>
                  </a:rPr>
                  <a:t> </a:t>
                </a:r>
              </a:p>
            </p:txBody>
          </p:sp>
        </mc:Fallback>
      </mc:AlternateContent>
      <p:sp>
        <p:nvSpPr>
          <p:cNvPr id="61" name="Rectangle: Rounded Corners 60">
            <a:extLst>
              <a:ext uri="{FF2B5EF4-FFF2-40B4-BE49-F238E27FC236}">
                <a16:creationId xmlns:a16="http://schemas.microsoft.com/office/drawing/2014/main" id="{688E68AB-5C93-4792-887C-CB885B61BD33}"/>
              </a:ext>
            </a:extLst>
          </p:cNvPr>
          <p:cNvSpPr/>
          <p:nvPr/>
        </p:nvSpPr>
        <p:spPr>
          <a:xfrm>
            <a:off x="478450" y="21791834"/>
            <a:ext cx="4807428" cy="1530433"/>
          </a:xfrm>
          <a:prstGeom prst="roundRect">
            <a:avLst/>
          </a:prstGeom>
          <a:solidFill>
            <a:srgbClr val="00437E"/>
          </a:solidFill>
          <a:ln w="15875" cap="flat" cmpd="sng" algn="ctr">
            <a:solidFill>
              <a:srgbClr val="24539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rPr>
              <a:t>Continuous</a:t>
            </a:r>
            <a:endParaRPr kumimoji="0" lang="en-US" sz="1050" b="1" i="0" u="none" strike="noStrike" kern="0" cap="none" spc="0" normalizeH="0" baseline="0" noProof="0" dirty="0">
              <a:ln>
                <a:noFill/>
              </a:ln>
              <a:solidFill>
                <a:prstClr val="white"/>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Stimulation applied 24/7 at high frequencies (&gt;100Hz)</a:t>
            </a:r>
          </a:p>
        </p:txBody>
      </p:sp>
      <mc:AlternateContent xmlns:mc="http://schemas.openxmlformats.org/markup-compatibility/2006" xmlns:a14="http://schemas.microsoft.com/office/drawing/2010/main">
        <mc:Choice Requires="a14">
          <p:graphicFrame>
            <p:nvGraphicFramePr>
              <p:cNvPr id="249" name="Table 248">
                <a:extLst>
                  <a:ext uri="{FF2B5EF4-FFF2-40B4-BE49-F238E27FC236}">
                    <a16:creationId xmlns:a16="http://schemas.microsoft.com/office/drawing/2014/main" id="{66BB96BD-F033-42C8-BEA2-6823F4DCF952}"/>
                  </a:ext>
                </a:extLst>
              </p:cNvPr>
              <p:cNvGraphicFramePr>
                <a:graphicFrameLocks noGrp="1"/>
              </p:cNvGraphicFramePr>
              <p:nvPr>
                <p:extLst>
                  <p:ext uri="{D42A27DB-BD31-4B8C-83A1-F6EECF244321}">
                    <p14:modId xmlns:p14="http://schemas.microsoft.com/office/powerpoint/2010/main" val="4072756699"/>
                  </p:ext>
                </p:extLst>
              </p:nvPr>
            </p:nvGraphicFramePr>
            <p:xfrm>
              <a:off x="11519534" y="8143334"/>
              <a:ext cx="18874108" cy="5703383"/>
            </p:xfrm>
            <a:graphic>
              <a:graphicData uri="http://schemas.openxmlformats.org/drawingml/2006/table">
                <a:tbl>
                  <a:tblPr firstRow="1" bandRow="1"/>
                  <a:tblGrid>
                    <a:gridCol w="4718527">
                      <a:extLst>
                        <a:ext uri="{9D8B030D-6E8A-4147-A177-3AD203B41FA5}">
                          <a16:colId xmlns:a16="http://schemas.microsoft.com/office/drawing/2014/main" val="2041944350"/>
                        </a:ext>
                      </a:extLst>
                    </a:gridCol>
                    <a:gridCol w="4718527">
                      <a:extLst>
                        <a:ext uri="{9D8B030D-6E8A-4147-A177-3AD203B41FA5}">
                          <a16:colId xmlns:a16="http://schemas.microsoft.com/office/drawing/2014/main" val="404949075"/>
                        </a:ext>
                      </a:extLst>
                    </a:gridCol>
                    <a:gridCol w="4718527">
                      <a:extLst>
                        <a:ext uri="{9D8B030D-6E8A-4147-A177-3AD203B41FA5}">
                          <a16:colId xmlns:a16="http://schemas.microsoft.com/office/drawing/2014/main" val="4278741686"/>
                        </a:ext>
                      </a:extLst>
                    </a:gridCol>
                    <a:gridCol w="4718527">
                      <a:extLst>
                        <a:ext uri="{9D8B030D-6E8A-4147-A177-3AD203B41FA5}">
                          <a16:colId xmlns:a16="http://schemas.microsoft.com/office/drawing/2014/main" val="2644994204"/>
                        </a:ext>
                      </a:extLst>
                    </a:gridCol>
                  </a:tblGrid>
                  <a:tr h="1404331">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On-Off </a:t>
                          </a:r>
                        </a:p>
                        <a:p>
                          <a:pPr algn="ctr"/>
                          <a:r>
                            <a:rPr lang="en-US" sz="3700" b="0" dirty="0">
                              <a:solidFill>
                                <a:schemeClr val="tx1"/>
                              </a:solidFill>
                              <a:latin typeface="+mn-lt"/>
                            </a:rPr>
                            <a:t>Control</a:t>
                          </a:r>
                          <a:endParaRPr lang="en-GB" sz="3700" b="0" dirty="0">
                            <a:solidFill>
                              <a:schemeClr val="tx1"/>
                            </a:solidFill>
                            <a:latin typeface="+mn-lt"/>
                          </a:endParaRPr>
                        </a:p>
                      </a:txBody>
                      <a:tcPr marL="104698" marR="104698" marT="52349" marB="52349" anchor="ctr">
                        <a:lnL w="12700" cap="flat" cmpd="sng" algn="ctr">
                          <a:no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Dual-Threshold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Proportional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Proportional Integral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1698274"/>
                      </a:ext>
                    </a:extLst>
                  </a:tr>
                  <a:tr h="4299052">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algn="ctr"/>
                          <a:endParaRPr lang="en-US" sz="9100" dirty="0">
                            <a:latin typeface="+mn-lt"/>
                          </a:endParaRPr>
                        </a:p>
                        <a:p>
                          <a:pPr algn="ctr"/>
                          <a:endParaRPr lang="en-GB" sz="9100" dirty="0">
                            <a:latin typeface="+mn-lt"/>
                          </a:endParaRPr>
                        </a:p>
                        <a:p>
                          <a:pPr algn="ctr"/>
                          <a:endParaRPr lang="en-US" sz="1400" i="1" dirty="0">
                            <a:latin typeface="+mn-lt"/>
                          </a:endParaRPr>
                        </a:p>
                        <a:p>
                          <a:pPr algn="ct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d>
                                  <m:dPr>
                                    <m:begChr m:val="{"/>
                                    <m:endChr m:val=""/>
                                    <m:ctrlPr>
                                      <a:rPr lang="en-IE" sz="1400" i="1">
                                        <a:latin typeface="Cambria Math" panose="02040503050406030204" pitchFamily="18" charset="0"/>
                                      </a:rPr>
                                    </m:ctrlPr>
                                  </m:dPr>
                                  <m:e>
                                    <m:m>
                                      <m:mPr>
                                        <m:mcs>
                                          <m:mc>
                                            <m:mcPr>
                                              <m:count m:val="1"/>
                                              <m:mcJc m:val="center"/>
                                            </m:mcPr>
                                          </m:mc>
                                        </m:mcs>
                                        <m:ctrlPr>
                                          <a:rPr lang="en-IE" sz="1400" i="1">
                                            <a:latin typeface="Cambria Math" panose="02040503050406030204" pitchFamily="18" charset="0"/>
                                          </a:rPr>
                                        </m:ctrlPr>
                                      </m:mPr>
                                      <m:mr>
                                        <m:e>
                                          <m:r>
                                            <a:rPr lang="en-US" sz="1400" i="1">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−1</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𝑢</m:t>
                                              </m:r>
                                            </m:e>
                                            <m:sub>
                                              <m:sSub>
                                                <m:sSubPr>
                                                  <m:ctrlPr>
                                                    <a:rPr lang="en-IE" sz="1400" i="1">
                                                      <a:latin typeface="Cambria Math" panose="02040503050406030204" pitchFamily="18" charset="0"/>
                                                    </a:rPr>
                                                  </m:ctrlPr>
                                                </m:sSubPr>
                                                <m:e>
                                                  <m:r>
                                                    <m:rPr>
                                                      <m:sty m:val="p"/>
                                                    </m:rPr>
                                                    <a:rPr lang="en-US" sz="1400">
                                                      <a:latin typeface="Cambria Math" panose="02040503050406030204" pitchFamily="18" charset="0"/>
                                                    </a:rPr>
                                                    <m:t>Δ</m:t>
                                                  </m:r>
                                                </m:e>
                                                <m:sub>
                                                  <m:sSub>
                                                    <m:sSubPr>
                                                      <m:ctrlPr>
                                                        <a:rPr lang="en-IE"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𝐿</m:t>
                                                      </m:r>
                                                    </m:sub>
                                                  </m:sSub>
                                                  <m:r>
                                                    <a:rPr lang="en-US" sz="1400" i="1">
                                                      <a:latin typeface="Cambria Math" panose="02040503050406030204" pitchFamily="18" charset="0"/>
                                                    </a:rPr>
                                                    <m:t> </m:t>
                                                  </m:r>
                                                </m:sub>
                                              </m:sSub>
                                              <m:r>
                                                <a:rPr lang="en-US" sz="1400" i="1">
                                                  <a:latin typeface="Cambria Math" panose="02040503050406030204" pitchFamily="18" charset="0"/>
                                                </a:rPr>
                                                <m:t> </m:t>
                                              </m:r>
                                            </m:sub>
                                          </m:sSub>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&gt;0</m:t>
                                          </m:r>
                                        </m:e>
                                      </m:mr>
                                      <m:mr>
                                        <m:e>
                                          <m:r>
                                            <a:rPr lang="en-US" sz="1400" i="1">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−1</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𝑢</m:t>
                                              </m:r>
                                            </m:e>
                                            <m:sub>
                                              <m:sSub>
                                                <m:sSubPr>
                                                  <m:ctrlPr>
                                                    <a:rPr lang="en-IE" sz="1400" i="1">
                                                      <a:latin typeface="Cambria Math" panose="02040503050406030204" pitchFamily="18" charset="0"/>
                                                    </a:rPr>
                                                  </m:ctrlPr>
                                                </m:sSubPr>
                                                <m:e>
                                                  <m:r>
                                                    <m:rPr>
                                                      <m:sty m:val="p"/>
                                                    </m:rPr>
                                                    <a:rPr lang="en-US" sz="1400">
                                                      <a:latin typeface="Cambria Math" panose="02040503050406030204" pitchFamily="18" charset="0"/>
                                                    </a:rPr>
                                                    <m:t>Δ</m:t>
                                                  </m:r>
                                                </m:e>
                                                <m:sub>
                                                  <m:sSub>
                                                    <m:sSubPr>
                                                      <m:ctrlPr>
                                                        <a:rPr lang="en-IE"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𝐿</m:t>
                                                      </m:r>
                                                    </m:sub>
                                                  </m:sSub>
                                                  <m:r>
                                                    <a:rPr lang="en-US" sz="1400" i="1">
                                                      <a:latin typeface="Cambria Math" panose="02040503050406030204" pitchFamily="18" charset="0"/>
                                                    </a:rPr>
                                                    <m:t> </m:t>
                                                  </m:r>
                                                </m:sub>
                                              </m:sSub>
                                              <m:r>
                                                <a:rPr lang="en-US" sz="1400" i="1">
                                                  <a:latin typeface="Cambria Math" panose="02040503050406030204" pitchFamily="18" charset="0"/>
                                                </a:rPr>
                                                <m:t> </m:t>
                                              </m:r>
                                            </m:sub>
                                          </m:sSub>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&lt;0</m:t>
                                          </m:r>
                                        </m:e>
                                      </m:mr>
                                    </m:m>
                                  </m:e>
                                </m:d>
                              </m:oMath>
                            </m:oMathPara>
                          </a14:m>
                          <a:endParaRPr lang="en-GB" sz="1400" dirty="0">
                            <a:latin typeface="+mn-lt"/>
                          </a:endParaRPr>
                        </a:p>
                      </a:txBody>
                      <a:tcPr marL="104698" marR="104698" marT="52349" marB="52349" anchor="ctr">
                        <a:lnL w="12700" cap="flat" cmpd="sng" algn="ctr">
                          <a:no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d>
                                  <m:dPr>
                                    <m:begChr m:val="{"/>
                                    <m:endChr m:val=""/>
                                    <m:ctrlPr>
                                      <a:rPr lang="en-IE" sz="1400" i="1">
                                        <a:latin typeface="Cambria Math" panose="02040503050406030204" pitchFamily="18" charset="0"/>
                                      </a:rPr>
                                    </m:ctrlPr>
                                  </m:dPr>
                                  <m:e>
                                    <m:m>
                                      <m:mPr>
                                        <m:mcs>
                                          <m:mc>
                                            <m:mcPr>
                                              <m:count m:val="1"/>
                                              <m:mcJc m:val="center"/>
                                            </m:mcPr>
                                          </m:mc>
                                        </m:mcs>
                                        <m:ctrlPr>
                                          <a:rPr lang="en-IE" sz="1400" i="1">
                                            <a:latin typeface="Cambria Math" panose="02040503050406030204" pitchFamily="18" charset="0"/>
                                          </a:rPr>
                                        </m:ctrlPr>
                                      </m:mPr>
                                      <m:mr>
                                        <m:e>
                                          <m:r>
                                            <a:rPr lang="en-US" sz="1400" i="1">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−1</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𝑢</m:t>
                                              </m:r>
                                            </m:e>
                                            <m:sub>
                                              <m:sSub>
                                                <m:sSubPr>
                                                  <m:ctrlPr>
                                                    <a:rPr lang="en-IE" sz="1400" i="1">
                                                      <a:latin typeface="Cambria Math" panose="02040503050406030204" pitchFamily="18" charset="0"/>
                                                    </a:rPr>
                                                  </m:ctrlPr>
                                                </m:sSubPr>
                                                <m:e>
                                                  <m:r>
                                                    <m:rPr>
                                                      <m:sty m:val="p"/>
                                                    </m:rPr>
                                                    <a:rPr lang="en-US" sz="1400">
                                                      <a:latin typeface="Cambria Math" panose="02040503050406030204" pitchFamily="18" charset="0"/>
                                                    </a:rPr>
                                                    <m:t>Δ</m:t>
                                                  </m:r>
                                                </m:e>
                                                <m:sub>
                                                  <m:sSub>
                                                    <m:sSubPr>
                                                      <m:ctrlPr>
                                                        <a:rPr lang="en-IE"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𝐿</m:t>
                                                      </m:r>
                                                    </m:sub>
                                                  </m:sSub>
                                                  <m:r>
                                                    <a:rPr lang="en-US" sz="1400" i="1">
                                                      <a:latin typeface="Cambria Math" panose="02040503050406030204" pitchFamily="18" charset="0"/>
                                                    </a:rPr>
                                                    <m:t> </m:t>
                                                  </m:r>
                                                </m:sub>
                                              </m:sSub>
                                              <m:r>
                                                <a:rPr lang="en-US" sz="1400" i="1">
                                                  <a:latin typeface="Cambria Math" panose="02040503050406030204" pitchFamily="18" charset="0"/>
                                                </a:rPr>
                                                <m:t> </m:t>
                                              </m:r>
                                            </m:sub>
                                          </m:sSub>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&gt;0</m:t>
                                          </m:r>
                                        </m:e>
                                      </m:mr>
                                      <m:mr>
                                        <m:e>
                                          <m:r>
                                            <a:rPr lang="en-US" sz="1400" i="1">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−1</m:t>
                                              </m:r>
                                            </m:e>
                                          </m:d>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=0</m:t>
                                          </m:r>
                                        </m:e>
                                      </m:mr>
                                      <m:mr>
                                        <m:e>
                                          <m:r>
                                            <a:rPr lang="en-US" sz="1400" i="1">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−1</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𝑢</m:t>
                                              </m:r>
                                            </m:e>
                                            <m:sub>
                                              <m:sSub>
                                                <m:sSubPr>
                                                  <m:ctrlPr>
                                                    <a:rPr lang="en-IE" sz="1400" i="1">
                                                      <a:latin typeface="Cambria Math" panose="02040503050406030204" pitchFamily="18" charset="0"/>
                                                    </a:rPr>
                                                  </m:ctrlPr>
                                                </m:sSubPr>
                                                <m:e>
                                                  <m:r>
                                                    <m:rPr>
                                                      <m:sty m:val="p"/>
                                                    </m:rPr>
                                                    <a:rPr lang="en-US" sz="1400">
                                                      <a:latin typeface="Cambria Math" panose="02040503050406030204" pitchFamily="18" charset="0"/>
                                                    </a:rPr>
                                                    <m:t>Δ</m:t>
                                                  </m:r>
                                                </m:e>
                                                <m:sub>
                                                  <m:sSub>
                                                    <m:sSubPr>
                                                      <m:ctrlPr>
                                                        <a:rPr lang="en-IE"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𝐿</m:t>
                                                      </m:r>
                                                    </m:sub>
                                                  </m:sSub>
                                                  <m:r>
                                                    <a:rPr lang="en-US" sz="1400" i="1">
                                                      <a:latin typeface="Cambria Math" panose="02040503050406030204" pitchFamily="18" charset="0"/>
                                                    </a:rPr>
                                                    <m:t> </m:t>
                                                  </m:r>
                                                </m:sub>
                                              </m:sSub>
                                              <m:r>
                                                <a:rPr lang="en-US" sz="1400" i="1">
                                                  <a:latin typeface="Cambria Math" panose="02040503050406030204" pitchFamily="18" charset="0"/>
                                                </a:rPr>
                                                <m:t> </m:t>
                                              </m:r>
                                            </m:sub>
                                          </m:sSub>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&lt;0</m:t>
                                          </m:r>
                                        </m:e>
                                      </m:mr>
                                    </m:m>
                                  </m:e>
                                </m:d>
                              </m:oMath>
                            </m:oMathPara>
                          </a14:m>
                          <a:endParaRPr lang="en-GB" sz="1400" dirty="0">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1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1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𝑝</m:t>
                                    </m:r>
                                  </m:sub>
                                </m:sSub>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oMath>
                            </m:oMathPara>
                          </a14:m>
                          <a:endParaRPr lang="en-IE" sz="1400" dirty="0">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𝑝</m:t>
                                    </m:r>
                                  </m:sub>
                                </m:sSub>
                                <m:d>
                                  <m:dPr>
                                    <m:ctrlPr>
                                      <a:rPr lang="en-IE" sz="1400" i="1">
                                        <a:latin typeface="Cambria Math" panose="02040503050406030204" pitchFamily="18" charset="0"/>
                                      </a:rPr>
                                    </m:ctrlPr>
                                  </m:dPr>
                                  <m:e>
                                    <m:r>
                                      <a:rPr lang="en-US" sz="1400" i="1" smtClean="0">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f>
                                      <m:fPr>
                                        <m:ctrlPr>
                                          <a:rPr lang="en-IE" sz="1400" i="1">
                                            <a:latin typeface="Cambria Math" panose="02040503050406030204" pitchFamily="18" charset="0"/>
                                          </a:rPr>
                                        </m:ctrlPr>
                                      </m:fPr>
                                      <m:num>
                                        <m:r>
                                          <a:rPr lang="en-US" sz="1400" i="1">
                                            <a:latin typeface="Cambria Math" panose="02040503050406030204" pitchFamily="18" charset="0"/>
                                          </a:rPr>
                                          <m:t>1</m:t>
                                        </m:r>
                                      </m:num>
                                      <m:den>
                                        <m:sSub>
                                          <m:sSubPr>
                                            <m:ctrlPr>
                                              <a:rPr lang="en-IE"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𝑖</m:t>
                                            </m:r>
                                          </m:sub>
                                        </m:sSub>
                                      </m:den>
                                    </m:f>
                                    <m:nary>
                                      <m:naryPr>
                                        <m:limLoc m:val="undOvr"/>
                                        <m:subHide m:val="on"/>
                                        <m:supHide m:val="on"/>
                                        <m:ctrlPr>
                                          <a:rPr lang="en-IE" sz="1400" i="1">
                                            <a:latin typeface="Cambria Math" panose="02040503050406030204" pitchFamily="18" charset="0"/>
                                          </a:rPr>
                                        </m:ctrlPr>
                                      </m:naryPr>
                                      <m:sub/>
                                      <m:sup/>
                                      <m:e>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𝜏</m:t>
                                            </m:r>
                                          </m:e>
                                        </m:d>
                                        <m:r>
                                          <a:rPr lang="en-US" sz="1400" i="1">
                                            <a:latin typeface="Cambria Math" panose="02040503050406030204" pitchFamily="18" charset="0"/>
                                          </a:rPr>
                                          <m:t>𝑑</m:t>
                                        </m:r>
                                        <m:r>
                                          <a:rPr lang="en-US" sz="1400" i="1">
                                            <a:latin typeface="Cambria Math" panose="02040503050406030204" pitchFamily="18" charset="0"/>
                                          </a:rPr>
                                          <m:t>𝜏</m:t>
                                        </m:r>
                                      </m:e>
                                    </m:nary>
                                  </m:e>
                                </m:d>
                              </m:oMath>
                            </m:oMathPara>
                          </a14:m>
                          <a:endParaRPr lang="en-GB" sz="1400" dirty="0">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49433255"/>
                      </a:ext>
                    </a:extLst>
                  </a:tr>
                </a:tbl>
              </a:graphicData>
            </a:graphic>
          </p:graphicFrame>
        </mc:Choice>
        <mc:Fallback xmlns="">
          <p:graphicFrame>
            <p:nvGraphicFramePr>
              <p:cNvPr id="249" name="Table 248">
                <a:extLst>
                  <a:ext uri="{FF2B5EF4-FFF2-40B4-BE49-F238E27FC236}">
                    <a16:creationId xmlns:a16="http://schemas.microsoft.com/office/drawing/2014/main" id="{66BB96BD-F033-42C8-BEA2-6823F4DCF952}"/>
                  </a:ext>
                </a:extLst>
              </p:cNvPr>
              <p:cNvGraphicFramePr>
                <a:graphicFrameLocks noGrp="1"/>
              </p:cNvGraphicFramePr>
              <p:nvPr>
                <p:extLst>
                  <p:ext uri="{D42A27DB-BD31-4B8C-83A1-F6EECF244321}">
                    <p14:modId xmlns:p14="http://schemas.microsoft.com/office/powerpoint/2010/main" val="4072756699"/>
                  </p:ext>
                </p:extLst>
              </p:nvPr>
            </p:nvGraphicFramePr>
            <p:xfrm>
              <a:off x="11519534" y="8143334"/>
              <a:ext cx="18874108" cy="5703383"/>
            </p:xfrm>
            <a:graphic>
              <a:graphicData uri="http://schemas.openxmlformats.org/drawingml/2006/table">
                <a:tbl>
                  <a:tblPr firstRow="1" bandRow="1"/>
                  <a:tblGrid>
                    <a:gridCol w="4718527">
                      <a:extLst>
                        <a:ext uri="{9D8B030D-6E8A-4147-A177-3AD203B41FA5}">
                          <a16:colId xmlns:a16="http://schemas.microsoft.com/office/drawing/2014/main" val="2041944350"/>
                        </a:ext>
                      </a:extLst>
                    </a:gridCol>
                    <a:gridCol w="4718527">
                      <a:extLst>
                        <a:ext uri="{9D8B030D-6E8A-4147-A177-3AD203B41FA5}">
                          <a16:colId xmlns:a16="http://schemas.microsoft.com/office/drawing/2014/main" val="404949075"/>
                        </a:ext>
                      </a:extLst>
                    </a:gridCol>
                    <a:gridCol w="4718527">
                      <a:extLst>
                        <a:ext uri="{9D8B030D-6E8A-4147-A177-3AD203B41FA5}">
                          <a16:colId xmlns:a16="http://schemas.microsoft.com/office/drawing/2014/main" val="4278741686"/>
                        </a:ext>
                      </a:extLst>
                    </a:gridCol>
                    <a:gridCol w="4718527">
                      <a:extLst>
                        <a:ext uri="{9D8B030D-6E8A-4147-A177-3AD203B41FA5}">
                          <a16:colId xmlns:a16="http://schemas.microsoft.com/office/drawing/2014/main" val="2644994204"/>
                        </a:ext>
                      </a:extLst>
                    </a:gridCol>
                  </a:tblGrid>
                  <a:tr h="1404331">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On-Off </a:t>
                          </a:r>
                        </a:p>
                        <a:p>
                          <a:pPr algn="ctr"/>
                          <a:r>
                            <a:rPr lang="en-US" sz="3700" b="0" dirty="0">
                              <a:solidFill>
                                <a:schemeClr val="tx1"/>
                              </a:solidFill>
                              <a:latin typeface="+mn-lt"/>
                            </a:rPr>
                            <a:t>Control</a:t>
                          </a:r>
                          <a:endParaRPr lang="en-GB" sz="3700" b="0" dirty="0">
                            <a:solidFill>
                              <a:schemeClr val="tx1"/>
                            </a:solidFill>
                            <a:latin typeface="+mn-lt"/>
                          </a:endParaRPr>
                        </a:p>
                      </a:txBody>
                      <a:tcPr marL="104698" marR="104698" marT="52349" marB="52349" anchor="ctr">
                        <a:lnL w="12700" cap="flat" cmpd="sng" algn="ctr">
                          <a:no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Dual-Threshold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Proportional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Proportional Integral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1698274"/>
                      </a:ext>
                    </a:extLst>
                  </a:tr>
                  <a:tr h="4299052">
                    <a:tc>
                      <a:txBody>
                        <a:bodyPr/>
                        <a:lstStyle/>
                        <a:p>
                          <a:endParaRPr lang="en-US"/>
                        </a:p>
                      </a:txBody>
                      <a:tcPr marL="104698" marR="104698" marT="52349" marB="52349" anchor="ctr">
                        <a:lnL w="12700" cap="flat" cmpd="sng" algn="ctr">
                          <a:no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t="-32720" r="-300258" b="-142"/>
                          </a:stretch>
                        </a:blipFill>
                      </a:tcPr>
                    </a:tc>
                    <a:tc>
                      <a:txBody>
                        <a:bodyPr/>
                        <a:lstStyle/>
                        <a:p>
                          <a:endParaRPr lang="en-US"/>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99871" t="-32720" r="-199871" b="-142"/>
                          </a:stretch>
                        </a:blipFill>
                      </a:tcPr>
                    </a:tc>
                    <a:tc>
                      <a:txBody>
                        <a:bodyPr/>
                        <a:lstStyle/>
                        <a:p>
                          <a:endParaRPr lang="en-US"/>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200129" t="-32720" r="-100129" b="-142"/>
                          </a:stretch>
                        </a:blipFill>
                      </a:tcPr>
                    </a:tc>
                    <a:tc>
                      <a:txBody>
                        <a:bodyPr/>
                        <a:lstStyle/>
                        <a:p>
                          <a:endParaRPr lang="en-US"/>
                        </a:p>
                      </a:txBody>
                      <a:tcPr marL="104698" marR="104698" marT="52349" marB="52349" anchor="ctr">
                        <a:lnL w="12700" cap="flat" cmpd="sng" algn="ctr">
                          <a:solidFill>
                            <a:srgbClr val="24539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7"/>
                          <a:stretch>
                            <a:fillRect l="-300129" t="-32720" r="-129" b="-142"/>
                          </a:stretch>
                        </a:blipFill>
                      </a:tcPr>
                    </a:tc>
                    <a:extLst>
                      <a:ext uri="{0D108BD9-81ED-4DB2-BD59-A6C34878D82A}">
                        <a16:rowId xmlns:a16="http://schemas.microsoft.com/office/drawing/2014/main" val="3849433255"/>
                      </a:ext>
                    </a:extLst>
                  </a:tr>
                </a:tbl>
              </a:graphicData>
            </a:graphic>
          </p:graphicFrame>
        </mc:Fallback>
      </mc:AlternateContent>
      <p:cxnSp>
        <p:nvCxnSpPr>
          <p:cNvPr id="316" name="Straight Connector 315">
            <a:extLst>
              <a:ext uri="{FF2B5EF4-FFF2-40B4-BE49-F238E27FC236}">
                <a16:creationId xmlns:a16="http://schemas.microsoft.com/office/drawing/2014/main" id="{24A14E22-15CC-44FC-BE5F-5C8B4E8A7059}"/>
              </a:ext>
            </a:extLst>
          </p:cNvPr>
          <p:cNvCxnSpPr>
            <a:cxnSpLocks/>
            <a:stCxn id="322" idx="6"/>
          </p:cNvCxnSpPr>
          <p:nvPr/>
        </p:nvCxnSpPr>
        <p:spPr>
          <a:xfrm>
            <a:off x="15118370" y="10635329"/>
            <a:ext cx="4999" cy="415695"/>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324" name="Straight Arrow Connector 323">
            <a:extLst>
              <a:ext uri="{FF2B5EF4-FFF2-40B4-BE49-F238E27FC236}">
                <a16:creationId xmlns:a16="http://schemas.microsoft.com/office/drawing/2014/main" id="{9A114310-6E52-40B0-AC8C-1D5D5DBA1B82}"/>
              </a:ext>
            </a:extLst>
          </p:cNvPr>
          <p:cNvCxnSpPr>
            <a:cxnSpLocks/>
          </p:cNvCxnSpPr>
          <p:nvPr/>
        </p:nvCxnSpPr>
        <p:spPr>
          <a:xfrm flipV="1">
            <a:off x="12159283" y="9915377"/>
            <a:ext cx="0" cy="2467699"/>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325" name="Straight Arrow Connector 324">
            <a:extLst>
              <a:ext uri="{FF2B5EF4-FFF2-40B4-BE49-F238E27FC236}">
                <a16:creationId xmlns:a16="http://schemas.microsoft.com/office/drawing/2014/main" id="{397421BE-E0CE-4CDD-BFFA-0039265E8BB0}"/>
              </a:ext>
            </a:extLst>
          </p:cNvPr>
          <p:cNvCxnSpPr>
            <a:cxnSpLocks/>
          </p:cNvCxnSpPr>
          <p:nvPr/>
        </p:nvCxnSpPr>
        <p:spPr>
          <a:xfrm>
            <a:off x="11610442" y="12478791"/>
            <a:ext cx="4280960"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319" name="Straight Connector 318">
            <a:extLst>
              <a:ext uri="{FF2B5EF4-FFF2-40B4-BE49-F238E27FC236}">
                <a16:creationId xmlns:a16="http://schemas.microsoft.com/office/drawing/2014/main" id="{B81CFBD4-47BE-47F3-90DE-3CA4829339A0}"/>
              </a:ext>
            </a:extLst>
          </p:cNvPr>
          <p:cNvCxnSpPr>
            <a:cxnSpLocks/>
          </p:cNvCxnSpPr>
          <p:nvPr/>
        </p:nvCxnSpPr>
        <p:spPr>
          <a:xfrm>
            <a:off x="12162810" y="11057831"/>
            <a:ext cx="3619631"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320" name="TextBox 319">
            <a:extLst>
              <a:ext uri="{FF2B5EF4-FFF2-40B4-BE49-F238E27FC236}">
                <a16:creationId xmlns:a16="http://schemas.microsoft.com/office/drawing/2014/main" id="{B3D5AA8F-CF8D-42C0-A893-82443226E16A}"/>
              </a:ext>
            </a:extLst>
          </p:cNvPr>
          <p:cNvSpPr txBox="1"/>
          <p:nvPr/>
        </p:nvSpPr>
        <p:spPr>
          <a:xfrm>
            <a:off x="13139642" y="12259124"/>
            <a:ext cx="1665968" cy="3653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321" name="TextBox 320">
            <a:extLst>
              <a:ext uri="{FF2B5EF4-FFF2-40B4-BE49-F238E27FC236}">
                <a16:creationId xmlns:a16="http://schemas.microsoft.com/office/drawing/2014/main" id="{239307DA-5BFD-4B2A-BAEB-0B1502ED178A}"/>
              </a:ext>
            </a:extLst>
          </p:cNvPr>
          <p:cNvSpPr txBox="1"/>
          <p:nvPr/>
        </p:nvSpPr>
        <p:spPr>
          <a:xfrm rot="16200000">
            <a:off x="10632573" y="11013749"/>
            <a:ext cx="2391940" cy="35636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322" name="Freeform: Shape 321">
            <a:extLst>
              <a:ext uri="{FF2B5EF4-FFF2-40B4-BE49-F238E27FC236}">
                <a16:creationId xmlns:a16="http://schemas.microsoft.com/office/drawing/2014/main" id="{607729DA-0C6B-42D9-9C38-9B8013A7F789}"/>
              </a:ext>
            </a:extLst>
          </p:cNvPr>
          <p:cNvSpPr/>
          <p:nvPr/>
        </p:nvSpPr>
        <p:spPr>
          <a:xfrm>
            <a:off x="12164283" y="10298299"/>
            <a:ext cx="2954087" cy="1627383"/>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sp>
        <p:nvSpPr>
          <p:cNvPr id="323" name="TextBox 322">
            <a:extLst>
              <a:ext uri="{FF2B5EF4-FFF2-40B4-BE49-F238E27FC236}">
                <a16:creationId xmlns:a16="http://schemas.microsoft.com/office/drawing/2014/main" id="{A73F7ABE-8016-4BDC-AB67-26CA1CC5B0BF}"/>
              </a:ext>
            </a:extLst>
          </p:cNvPr>
          <p:cNvSpPr txBox="1"/>
          <p:nvPr/>
        </p:nvSpPr>
        <p:spPr>
          <a:xfrm>
            <a:off x="15093628" y="10621372"/>
            <a:ext cx="617884" cy="40628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05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cxnSp>
        <p:nvCxnSpPr>
          <p:cNvPr id="306" name="Straight Connector 305">
            <a:extLst>
              <a:ext uri="{FF2B5EF4-FFF2-40B4-BE49-F238E27FC236}">
                <a16:creationId xmlns:a16="http://schemas.microsoft.com/office/drawing/2014/main" id="{0422F1A7-F956-4A7E-98BD-AD11ABB490E6}"/>
              </a:ext>
            </a:extLst>
          </p:cNvPr>
          <p:cNvCxnSpPr>
            <a:cxnSpLocks/>
            <a:stCxn id="312" idx="6"/>
          </p:cNvCxnSpPr>
          <p:nvPr/>
        </p:nvCxnSpPr>
        <p:spPr>
          <a:xfrm>
            <a:off x="19942392" y="10635329"/>
            <a:ext cx="4999" cy="415695"/>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314" name="Straight Arrow Connector 313">
            <a:extLst>
              <a:ext uri="{FF2B5EF4-FFF2-40B4-BE49-F238E27FC236}">
                <a16:creationId xmlns:a16="http://schemas.microsoft.com/office/drawing/2014/main" id="{1F00FD8E-DAA6-4195-A05B-9B412F0EA853}"/>
              </a:ext>
            </a:extLst>
          </p:cNvPr>
          <p:cNvCxnSpPr>
            <a:cxnSpLocks/>
          </p:cNvCxnSpPr>
          <p:nvPr/>
        </p:nvCxnSpPr>
        <p:spPr>
          <a:xfrm flipV="1">
            <a:off x="16983305" y="9915377"/>
            <a:ext cx="0" cy="2467699"/>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315" name="Straight Arrow Connector 314">
            <a:extLst>
              <a:ext uri="{FF2B5EF4-FFF2-40B4-BE49-F238E27FC236}">
                <a16:creationId xmlns:a16="http://schemas.microsoft.com/office/drawing/2014/main" id="{F182CFFA-85B5-4DBB-B47F-5318B437A159}"/>
              </a:ext>
            </a:extLst>
          </p:cNvPr>
          <p:cNvCxnSpPr>
            <a:cxnSpLocks/>
          </p:cNvCxnSpPr>
          <p:nvPr/>
        </p:nvCxnSpPr>
        <p:spPr>
          <a:xfrm>
            <a:off x="16434464" y="12154585"/>
            <a:ext cx="4280960"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309" name="Straight Connector 308">
            <a:extLst>
              <a:ext uri="{FF2B5EF4-FFF2-40B4-BE49-F238E27FC236}">
                <a16:creationId xmlns:a16="http://schemas.microsoft.com/office/drawing/2014/main" id="{520CC081-56B8-4488-B559-B09AED02E72D}"/>
              </a:ext>
            </a:extLst>
          </p:cNvPr>
          <p:cNvCxnSpPr>
            <a:cxnSpLocks/>
          </p:cNvCxnSpPr>
          <p:nvPr/>
        </p:nvCxnSpPr>
        <p:spPr>
          <a:xfrm>
            <a:off x="16986832" y="11057831"/>
            <a:ext cx="3619631"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310" name="TextBox 309">
            <a:extLst>
              <a:ext uri="{FF2B5EF4-FFF2-40B4-BE49-F238E27FC236}">
                <a16:creationId xmlns:a16="http://schemas.microsoft.com/office/drawing/2014/main" id="{DB5BCD50-FE29-49FD-AB5B-6DB5A95C138A}"/>
              </a:ext>
            </a:extLst>
          </p:cNvPr>
          <p:cNvSpPr txBox="1"/>
          <p:nvPr/>
        </p:nvSpPr>
        <p:spPr>
          <a:xfrm>
            <a:off x="17963664" y="12259124"/>
            <a:ext cx="1665968" cy="3653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311" name="TextBox 310">
            <a:extLst>
              <a:ext uri="{FF2B5EF4-FFF2-40B4-BE49-F238E27FC236}">
                <a16:creationId xmlns:a16="http://schemas.microsoft.com/office/drawing/2014/main" id="{C8D44781-E7AE-4CA8-87B9-943EB183A50B}"/>
              </a:ext>
            </a:extLst>
          </p:cNvPr>
          <p:cNvSpPr txBox="1"/>
          <p:nvPr/>
        </p:nvSpPr>
        <p:spPr>
          <a:xfrm rot="16200000">
            <a:off x="15456595" y="11013749"/>
            <a:ext cx="2391940" cy="35636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312" name="Freeform: Shape 311">
            <a:extLst>
              <a:ext uri="{FF2B5EF4-FFF2-40B4-BE49-F238E27FC236}">
                <a16:creationId xmlns:a16="http://schemas.microsoft.com/office/drawing/2014/main" id="{9AB94002-8645-4633-AD74-0F74C6391CC0}"/>
              </a:ext>
            </a:extLst>
          </p:cNvPr>
          <p:cNvSpPr/>
          <p:nvPr/>
        </p:nvSpPr>
        <p:spPr>
          <a:xfrm>
            <a:off x="16988305" y="10298299"/>
            <a:ext cx="2954087" cy="1627383"/>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sp>
        <p:nvSpPr>
          <p:cNvPr id="313" name="TextBox 312">
            <a:extLst>
              <a:ext uri="{FF2B5EF4-FFF2-40B4-BE49-F238E27FC236}">
                <a16:creationId xmlns:a16="http://schemas.microsoft.com/office/drawing/2014/main" id="{BA9FDA7A-E62B-45F2-93FC-1087669E6B85}"/>
              </a:ext>
            </a:extLst>
          </p:cNvPr>
          <p:cNvSpPr txBox="1"/>
          <p:nvPr/>
        </p:nvSpPr>
        <p:spPr>
          <a:xfrm>
            <a:off x="19917650" y="10621372"/>
            <a:ext cx="617884" cy="40628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05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cxnSp>
        <p:nvCxnSpPr>
          <p:cNvPr id="295" name="Straight Connector 294">
            <a:extLst>
              <a:ext uri="{FF2B5EF4-FFF2-40B4-BE49-F238E27FC236}">
                <a16:creationId xmlns:a16="http://schemas.microsoft.com/office/drawing/2014/main" id="{5444B160-B8CF-4F5D-BB9A-523CD7855C5F}"/>
              </a:ext>
            </a:extLst>
          </p:cNvPr>
          <p:cNvCxnSpPr>
            <a:cxnSpLocks/>
          </p:cNvCxnSpPr>
          <p:nvPr/>
        </p:nvCxnSpPr>
        <p:spPr>
          <a:xfrm>
            <a:off x="16983305" y="11500426"/>
            <a:ext cx="3619632"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296" name="Straight Connector 295">
            <a:extLst>
              <a:ext uri="{FF2B5EF4-FFF2-40B4-BE49-F238E27FC236}">
                <a16:creationId xmlns:a16="http://schemas.microsoft.com/office/drawing/2014/main" id="{8EAEBD70-7CFA-44B2-B0F3-8C57C9990F4C}"/>
              </a:ext>
            </a:extLst>
          </p:cNvPr>
          <p:cNvCxnSpPr>
            <a:cxnSpLocks/>
          </p:cNvCxnSpPr>
          <p:nvPr/>
        </p:nvCxnSpPr>
        <p:spPr>
          <a:xfrm flipV="1">
            <a:off x="17135863" y="11111991"/>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297" name="Straight Connector 296">
            <a:extLst>
              <a:ext uri="{FF2B5EF4-FFF2-40B4-BE49-F238E27FC236}">
                <a16:creationId xmlns:a16="http://schemas.microsoft.com/office/drawing/2014/main" id="{296821A5-DA33-4999-89B9-2F506FCEA387}"/>
              </a:ext>
            </a:extLst>
          </p:cNvPr>
          <p:cNvCxnSpPr>
            <a:cxnSpLocks/>
          </p:cNvCxnSpPr>
          <p:nvPr/>
        </p:nvCxnSpPr>
        <p:spPr>
          <a:xfrm flipV="1">
            <a:off x="17492610" y="11101056"/>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298" name="Straight Connector 297">
            <a:extLst>
              <a:ext uri="{FF2B5EF4-FFF2-40B4-BE49-F238E27FC236}">
                <a16:creationId xmlns:a16="http://schemas.microsoft.com/office/drawing/2014/main" id="{37C7F627-264B-4012-BE84-F059C8B4B07D}"/>
              </a:ext>
            </a:extLst>
          </p:cNvPr>
          <p:cNvCxnSpPr>
            <a:cxnSpLocks/>
          </p:cNvCxnSpPr>
          <p:nvPr/>
        </p:nvCxnSpPr>
        <p:spPr>
          <a:xfrm flipV="1">
            <a:off x="17858476" y="11077084"/>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299" name="Straight Connector 298">
            <a:extLst>
              <a:ext uri="{FF2B5EF4-FFF2-40B4-BE49-F238E27FC236}">
                <a16:creationId xmlns:a16="http://schemas.microsoft.com/office/drawing/2014/main" id="{C8803000-D511-43A3-89D6-2DB5E051C0A3}"/>
              </a:ext>
            </a:extLst>
          </p:cNvPr>
          <p:cNvCxnSpPr>
            <a:cxnSpLocks/>
          </p:cNvCxnSpPr>
          <p:nvPr/>
        </p:nvCxnSpPr>
        <p:spPr>
          <a:xfrm flipV="1">
            <a:off x="18215223" y="11066149"/>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0" name="Straight Connector 299">
            <a:extLst>
              <a:ext uri="{FF2B5EF4-FFF2-40B4-BE49-F238E27FC236}">
                <a16:creationId xmlns:a16="http://schemas.microsoft.com/office/drawing/2014/main" id="{94E748EC-4FFB-4641-99BA-347505C292BF}"/>
              </a:ext>
            </a:extLst>
          </p:cNvPr>
          <p:cNvCxnSpPr>
            <a:cxnSpLocks/>
          </p:cNvCxnSpPr>
          <p:nvPr/>
        </p:nvCxnSpPr>
        <p:spPr>
          <a:xfrm flipV="1">
            <a:off x="18566024" y="11081319"/>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1" name="Straight Connector 300">
            <a:extLst>
              <a:ext uri="{FF2B5EF4-FFF2-40B4-BE49-F238E27FC236}">
                <a16:creationId xmlns:a16="http://schemas.microsoft.com/office/drawing/2014/main" id="{514B34BB-9B19-4B02-BBBA-0F90D1600AA3}"/>
              </a:ext>
            </a:extLst>
          </p:cNvPr>
          <p:cNvCxnSpPr>
            <a:cxnSpLocks/>
          </p:cNvCxnSpPr>
          <p:nvPr/>
        </p:nvCxnSpPr>
        <p:spPr>
          <a:xfrm flipV="1">
            <a:off x="18922770" y="11070384"/>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2" name="Straight Connector 301">
            <a:extLst>
              <a:ext uri="{FF2B5EF4-FFF2-40B4-BE49-F238E27FC236}">
                <a16:creationId xmlns:a16="http://schemas.microsoft.com/office/drawing/2014/main" id="{E14442E9-526F-4AD8-AE97-F074FE017956}"/>
              </a:ext>
            </a:extLst>
          </p:cNvPr>
          <p:cNvCxnSpPr>
            <a:cxnSpLocks/>
          </p:cNvCxnSpPr>
          <p:nvPr/>
        </p:nvCxnSpPr>
        <p:spPr>
          <a:xfrm flipV="1">
            <a:off x="19288637" y="11046411"/>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3" name="Straight Connector 302">
            <a:extLst>
              <a:ext uri="{FF2B5EF4-FFF2-40B4-BE49-F238E27FC236}">
                <a16:creationId xmlns:a16="http://schemas.microsoft.com/office/drawing/2014/main" id="{A4E4EE95-3862-47E6-B5D0-662799300F35}"/>
              </a:ext>
            </a:extLst>
          </p:cNvPr>
          <p:cNvCxnSpPr>
            <a:cxnSpLocks/>
          </p:cNvCxnSpPr>
          <p:nvPr/>
        </p:nvCxnSpPr>
        <p:spPr>
          <a:xfrm flipV="1">
            <a:off x="19645384" y="11035476"/>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4" name="Straight Connector 303">
            <a:extLst>
              <a:ext uri="{FF2B5EF4-FFF2-40B4-BE49-F238E27FC236}">
                <a16:creationId xmlns:a16="http://schemas.microsoft.com/office/drawing/2014/main" id="{A5105B52-0EE1-47D9-87CE-F7D9BCE91DB2}"/>
              </a:ext>
            </a:extLst>
          </p:cNvPr>
          <p:cNvCxnSpPr>
            <a:cxnSpLocks/>
          </p:cNvCxnSpPr>
          <p:nvPr/>
        </p:nvCxnSpPr>
        <p:spPr>
          <a:xfrm flipV="1">
            <a:off x="20014681" y="11072344"/>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5" name="Straight Connector 304">
            <a:extLst>
              <a:ext uri="{FF2B5EF4-FFF2-40B4-BE49-F238E27FC236}">
                <a16:creationId xmlns:a16="http://schemas.microsoft.com/office/drawing/2014/main" id="{119C792A-AF4C-4CCC-A591-119A72E452F9}"/>
              </a:ext>
            </a:extLst>
          </p:cNvPr>
          <p:cNvCxnSpPr>
            <a:cxnSpLocks/>
          </p:cNvCxnSpPr>
          <p:nvPr/>
        </p:nvCxnSpPr>
        <p:spPr>
          <a:xfrm flipV="1">
            <a:off x="20371427" y="11061409"/>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284" name="Straight Connector 283">
            <a:extLst>
              <a:ext uri="{FF2B5EF4-FFF2-40B4-BE49-F238E27FC236}">
                <a16:creationId xmlns:a16="http://schemas.microsoft.com/office/drawing/2014/main" id="{E5A76560-7404-4FAD-AF40-05CAC632110B}"/>
              </a:ext>
            </a:extLst>
          </p:cNvPr>
          <p:cNvCxnSpPr>
            <a:cxnSpLocks/>
            <a:stCxn id="290" idx="6"/>
          </p:cNvCxnSpPr>
          <p:nvPr/>
        </p:nvCxnSpPr>
        <p:spPr>
          <a:xfrm>
            <a:off x="24787411" y="10611481"/>
            <a:ext cx="4999" cy="415695"/>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292" name="Straight Arrow Connector 291">
            <a:extLst>
              <a:ext uri="{FF2B5EF4-FFF2-40B4-BE49-F238E27FC236}">
                <a16:creationId xmlns:a16="http://schemas.microsoft.com/office/drawing/2014/main" id="{0E4958D2-A709-4D4C-B1A9-B4E073B86746}"/>
              </a:ext>
            </a:extLst>
          </p:cNvPr>
          <p:cNvCxnSpPr>
            <a:cxnSpLocks/>
          </p:cNvCxnSpPr>
          <p:nvPr/>
        </p:nvCxnSpPr>
        <p:spPr>
          <a:xfrm flipV="1">
            <a:off x="21828324" y="9891529"/>
            <a:ext cx="0" cy="2467699"/>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293" name="Straight Arrow Connector 292">
            <a:extLst>
              <a:ext uri="{FF2B5EF4-FFF2-40B4-BE49-F238E27FC236}">
                <a16:creationId xmlns:a16="http://schemas.microsoft.com/office/drawing/2014/main" id="{EA0828F0-F7E0-4C33-8F3A-A8EEC9036FE9}"/>
              </a:ext>
            </a:extLst>
          </p:cNvPr>
          <p:cNvCxnSpPr>
            <a:cxnSpLocks/>
          </p:cNvCxnSpPr>
          <p:nvPr/>
        </p:nvCxnSpPr>
        <p:spPr>
          <a:xfrm>
            <a:off x="21279483" y="12130737"/>
            <a:ext cx="4280960"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287" name="Straight Connector 286">
            <a:extLst>
              <a:ext uri="{FF2B5EF4-FFF2-40B4-BE49-F238E27FC236}">
                <a16:creationId xmlns:a16="http://schemas.microsoft.com/office/drawing/2014/main" id="{77651780-3EF0-4DC8-BA47-A0B3E64D198C}"/>
              </a:ext>
            </a:extLst>
          </p:cNvPr>
          <p:cNvCxnSpPr>
            <a:cxnSpLocks/>
          </p:cNvCxnSpPr>
          <p:nvPr/>
        </p:nvCxnSpPr>
        <p:spPr>
          <a:xfrm>
            <a:off x="21831851" y="11033983"/>
            <a:ext cx="3619631"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288" name="TextBox 287">
            <a:extLst>
              <a:ext uri="{FF2B5EF4-FFF2-40B4-BE49-F238E27FC236}">
                <a16:creationId xmlns:a16="http://schemas.microsoft.com/office/drawing/2014/main" id="{E0AB9BEC-BE36-43CA-93FD-D74375BE431E}"/>
              </a:ext>
            </a:extLst>
          </p:cNvPr>
          <p:cNvSpPr txBox="1"/>
          <p:nvPr/>
        </p:nvSpPr>
        <p:spPr>
          <a:xfrm>
            <a:off x="22808683" y="12235276"/>
            <a:ext cx="1665968" cy="3653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289" name="TextBox 288">
            <a:extLst>
              <a:ext uri="{FF2B5EF4-FFF2-40B4-BE49-F238E27FC236}">
                <a16:creationId xmlns:a16="http://schemas.microsoft.com/office/drawing/2014/main" id="{4E8636B0-735E-40B3-A5C4-C8848162BE02}"/>
              </a:ext>
            </a:extLst>
          </p:cNvPr>
          <p:cNvSpPr txBox="1"/>
          <p:nvPr/>
        </p:nvSpPr>
        <p:spPr>
          <a:xfrm rot="16200000">
            <a:off x="20301614" y="10989901"/>
            <a:ext cx="2391940" cy="35636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290" name="Freeform: Shape 289">
            <a:extLst>
              <a:ext uri="{FF2B5EF4-FFF2-40B4-BE49-F238E27FC236}">
                <a16:creationId xmlns:a16="http://schemas.microsoft.com/office/drawing/2014/main" id="{8D75833E-7D13-4AE9-A860-6172B0D9F7A3}"/>
              </a:ext>
            </a:extLst>
          </p:cNvPr>
          <p:cNvSpPr/>
          <p:nvPr/>
        </p:nvSpPr>
        <p:spPr>
          <a:xfrm>
            <a:off x="21833324" y="10274451"/>
            <a:ext cx="2954087" cy="1627383"/>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sp>
        <p:nvSpPr>
          <p:cNvPr id="291" name="TextBox 290">
            <a:extLst>
              <a:ext uri="{FF2B5EF4-FFF2-40B4-BE49-F238E27FC236}">
                <a16:creationId xmlns:a16="http://schemas.microsoft.com/office/drawing/2014/main" id="{0A03ED84-93CF-4703-89D3-EB9325FEBF03}"/>
              </a:ext>
            </a:extLst>
          </p:cNvPr>
          <p:cNvSpPr txBox="1"/>
          <p:nvPr/>
        </p:nvSpPr>
        <p:spPr>
          <a:xfrm>
            <a:off x="24762669" y="10597524"/>
            <a:ext cx="617884" cy="40628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05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cxnSp>
        <p:nvCxnSpPr>
          <p:cNvPr id="274" name="Straight Connector 273">
            <a:extLst>
              <a:ext uri="{FF2B5EF4-FFF2-40B4-BE49-F238E27FC236}">
                <a16:creationId xmlns:a16="http://schemas.microsoft.com/office/drawing/2014/main" id="{4EC1A7AA-34C7-4B5E-9CCB-12DC21805C2E}"/>
              </a:ext>
            </a:extLst>
          </p:cNvPr>
          <p:cNvCxnSpPr>
            <a:cxnSpLocks/>
            <a:stCxn id="280" idx="6"/>
          </p:cNvCxnSpPr>
          <p:nvPr/>
        </p:nvCxnSpPr>
        <p:spPr>
          <a:xfrm>
            <a:off x="29549778" y="10637414"/>
            <a:ext cx="4999" cy="415695"/>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282" name="Straight Arrow Connector 281">
            <a:extLst>
              <a:ext uri="{FF2B5EF4-FFF2-40B4-BE49-F238E27FC236}">
                <a16:creationId xmlns:a16="http://schemas.microsoft.com/office/drawing/2014/main" id="{EC1C4191-E5B5-4869-BC41-C319F2BBEB15}"/>
              </a:ext>
            </a:extLst>
          </p:cNvPr>
          <p:cNvCxnSpPr>
            <a:cxnSpLocks/>
          </p:cNvCxnSpPr>
          <p:nvPr/>
        </p:nvCxnSpPr>
        <p:spPr>
          <a:xfrm flipV="1">
            <a:off x="26590691" y="9917462"/>
            <a:ext cx="0" cy="2467699"/>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283" name="Straight Arrow Connector 282">
            <a:extLst>
              <a:ext uri="{FF2B5EF4-FFF2-40B4-BE49-F238E27FC236}">
                <a16:creationId xmlns:a16="http://schemas.microsoft.com/office/drawing/2014/main" id="{92530FA1-873B-4464-95FC-C4B1854F1585}"/>
              </a:ext>
            </a:extLst>
          </p:cNvPr>
          <p:cNvCxnSpPr>
            <a:cxnSpLocks/>
          </p:cNvCxnSpPr>
          <p:nvPr/>
        </p:nvCxnSpPr>
        <p:spPr>
          <a:xfrm>
            <a:off x="26041850" y="12156670"/>
            <a:ext cx="4280960"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277" name="Straight Connector 276">
            <a:extLst>
              <a:ext uri="{FF2B5EF4-FFF2-40B4-BE49-F238E27FC236}">
                <a16:creationId xmlns:a16="http://schemas.microsoft.com/office/drawing/2014/main" id="{5FF467E2-93C3-4957-884C-BABB666ECC29}"/>
              </a:ext>
            </a:extLst>
          </p:cNvPr>
          <p:cNvCxnSpPr>
            <a:cxnSpLocks/>
          </p:cNvCxnSpPr>
          <p:nvPr/>
        </p:nvCxnSpPr>
        <p:spPr>
          <a:xfrm>
            <a:off x="26594218" y="11059916"/>
            <a:ext cx="3619631"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278" name="TextBox 277">
            <a:extLst>
              <a:ext uri="{FF2B5EF4-FFF2-40B4-BE49-F238E27FC236}">
                <a16:creationId xmlns:a16="http://schemas.microsoft.com/office/drawing/2014/main" id="{2E20FC24-DB10-47B2-A658-00ED402777CB}"/>
              </a:ext>
            </a:extLst>
          </p:cNvPr>
          <p:cNvSpPr txBox="1"/>
          <p:nvPr/>
        </p:nvSpPr>
        <p:spPr>
          <a:xfrm>
            <a:off x="27571050" y="12261209"/>
            <a:ext cx="1665968" cy="3653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279" name="TextBox 278">
            <a:extLst>
              <a:ext uri="{FF2B5EF4-FFF2-40B4-BE49-F238E27FC236}">
                <a16:creationId xmlns:a16="http://schemas.microsoft.com/office/drawing/2014/main" id="{74EB2A8E-AFC0-4EA2-8687-D20E83CD4370}"/>
              </a:ext>
            </a:extLst>
          </p:cNvPr>
          <p:cNvSpPr txBox="1"/>
          <p:nvPr/>
        </p:nvSpPr>
        <p:spPr>
          <a:xfrm rot="16200000">
            <a:off x="25063981" y="11015834"/>
            <a:ext cx="2391940" cy="35636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280" name="Freeform: Shape 279">
            <a:extLst>
              <a:ext uri="{FF2B5EF4-FFF2-40B4-BE49-F238E27FC236}">
                <a16:creationId xmlns:a16="http://schemas.microsoft.com/office/drawing/2014/main" id="{825D9E3E-BF50-4549-997A-97D62DB8B870}"/>
              </a:ext>
            </a:extLst>
          </p:cNvPr>
          <p:cNvSpPr/>
          <p:nvPr/>
        </p:nvSpPr>
        <p:spPr>
          <a:xfrm>
            <a:off x="26595691" y="10300384"/>
            <a:ext cx="2954087" cy="1627383"/>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sp>
        <p:nvSpPr>
          <p:cNvPr id="281" name="TextBox 280">
            <a:extLst>
              <a:ext uri="{FF2B5EF4-FFF2-40B4-BE49-F238E27FC236}">
                <a16:creationId xmlns:a16="http://schemas.microsoft.com/office/drawing/2014/main" id="{8AB009F6-44BA-4094-84FF-F43AD2B4D548}"/>
              </a:ext>
            </a:extLst>
          </p:cNvPr>
          <p:cNvSpPr txBox="1"/>
          <p:nvPr/>
        </p:nvSpPr>
        <p:spPr>
          <a:xfrm>
            <a:off x="29525036" y="10623457"/>
            <a:ext cx="617884" cy="40628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05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cxnSp>
        <p:nvCxnSpPr>
          <p:cNvPr id="256" name="Straight Connector 255">
            <a:extLst>
              <a:ext uri="{FF2B5EF4-FFF2-40B4-BE49-F238E27FC236}">
                <a16:creationId xmlns:a16="http://schemas.microsoft.com/office/drawing/2014/main" id="{0BD380E7-BD26-468D-8D70-A0BC3B9EF2CA}"/>
              </a:ext>
            </a:extLst>
          </p:cNvPr>
          <p:cNvCxnSpPr>
            <a:cxnSpLocks/>
          </p:cNvCxnSpPr>
          <p:nvPr/>
        </p:nvCxnSpPr>
        <p:spPr>
          <a:xfrm flipV="1">
            <a:off x="26596469" y="11042979"/>
            <a:ext cx="108786" cy="344046"/>
          </a:xfrm>
          <a:prstGeom prst="line">
            <a:avLst/>
          </a:prstGeom>
          <a:noFill/>
          <a:ln w="12700" cap="flat" cmpd="sng" algn="ctr">
            <a:solidFill>
              <a:srgbClr val="3E8853"/>
            </a:solidFill>
            <a:prstDash val="lgDash"/>
          </a:ln>
          <a:effectLst/>
        </p:spPr>
      </p:cxnSp>
      <p:cxnSp>
        <p:nvCxnSpPr>
          <p:cNvPr id="257" name="Straight Connector 256">
            <a:extLst>
              <a:ext uri="{FF2B5EF4-FFF2-40B4-BE49-F238E27FC236}">
                <a16:creationId xmlns:a16="http://schemas.microsoft.com/office/drawing/2014/main" id="{D3A56523-9949-4F23-9155-408E1C2ECFE7}"/>
              </a:ext>
            </a:extLst>
          </p:cNvPr>
          <p:cNvCxnSpPr>
            <a:cxnSpLocks/>
          </p:cNvCxnSpPr>
          <p:nvPr/>
        </p:nvCxnSpPr>
        <p:spPr>
          <a:xfrm flipV="1">
            <a:off x="26872110" y="10561879"/>
            <a:ext cx="173852" cy="515478"/>
          </a:xfrm>
          <a:prstGeom prst="line">
            <a:avLst/>
          </a:prstGeom>
          <a:noFill/>
          <a:ln w="12700" cap="flat" cmpd="sng" algn="ctr">
            <a:solidFill>
              <a:srgbClr val="3E8853"/>
            </a:solidFill>
            <a:prstDash val="lgDash"/>
          </a:ln>
          <a:effectLst/>
        </p:spPr>
      </p:cxnSp>
      <p:cxnSp>
        <p:nvCxnSpPr>
          <p:cNvPr id="258" name="Straight Connector 257">
            <a:extLst>
              <a:ext uri="{FF2B5EF4-FFF2-40B4-BE49-F238E27FC236}">
                <a16:creationId xmlns:a16="http://schemas.microsoft.com/office/drawing/2014/main" id="{6CD8A8A4-CAF8-4EA4-8BD1-1637FC43F606}"/>
              </a:ext>
            </a:extLst>
          </p:cNvPr>
          <p:cNvCxnSpPr>
            <a:cxnSpLocks/>
          </p:cNvCxnSpPr>
          <p:nvPr/>
        </p:nvCxnSpPr>
        <p:spPr>
          <a:xfrm flipV="1">
            <a:off x="26997099" y="10318025"/>
            <a:ext cx="239203" cy="746576"/>
          </a:xfrm>
          <a:prstGeom prst="line">
            <a:avLst/>
          </a:prstGeom>
          <a:noFill/>
          <a:ln w="12700" cap="flat" cmpd="sng" algn="ctr">
            <a:solidFill>
              <a:srgbClr val="3E8853"/>
            </a:solidFill>
            <a:prstDash val="lgDash"/>
          </a:ln>
          <a:effectLst/>
        </p:spPr>
      </p:cxnSp>
      <p:cxnSp>
        <p:nvCxnSpPr>
          <p:cNvPr id="259" name="Straight Connector 258">
            <a:extLst>
              <a:ext uri="{FF2B5EF4-FFF2-40B4-BE49-F238E27FC236}">
                <a16:creationId xmlns:a16="http://schemas.microsoft.com/office/drawing/2014/main" id="{4BC4420B-2367-4593-9447-DF7F38518650}"/>
              </a:ext>
            </a:extLst>
          </p:cNvPr>
          <p:cNvCxnSpPr>
            <a:cxnSpLocks/>
          </p:cNvCxnSpPr>
          <p:nvPr/>
        </p:nvCxnSpPr>
        <p:spPr>
          <a:xfrm flipV="1">
            <a:off x="27116700" y="10325010"/>
            <a:ext cx="239203" cy="746576"/>
          </a:xfrm>
          <a:prstGeom prst="line">
            <a:avLst/>
          </a:prstGeom>
          <a:noFill/>
          <a:ln w="12700" cap="flat" cmpd="sng" algn="ctr">
            <a:solidFill>
              <a:srgbClr val="3E8853"/>
            </a:solidFill>
            <a:prstDash val="lgDash"/>
          </a:ln>
          <a:effectLst/>
        </p:spPr>
      </p:cxnSp>
      <p:cxnSp>
        <p:nvCxnSpPr>
          <p:cNvPr id="260" name="Straight Connector 259">
            <a:extLst>
              <a:ext uri="{FF2B5EF4-FFF2-40B4-BE49-F238E27FC236}">
                <a16:creationId xmlns:a16="http://schemas.microsoft.com/office/drawing/2014/main" id="{CAF14C37-6B7E-4CA0-B943-FB00672F7F2D}"/>
              </a:ext>
            </a:extLst>
          </p:cNvPr>
          <p:cNvCxnSpPr>
            <a:cxnSpLocks/>
          </p:cNvCxnSpPr>
          <p:nvPr/>
        </p:nvCxnSpPr>
        <p:spPr>
          <a:xfrm flipV="1">
            <a:off x="27230559" y="10439952"/>
            <a:ext cx="189505" cy="614812"/>
          </a:xfrm>
          <a:prstGeom prst="line">
            <a:avLst/>
          </a:prstGeom>
          <a:noFill/>
          <a:ln w="12700" cap="flat" cmpd="sng" algn="ctr">
            <a:solidFill>
              <a:srgbClr val="3E8853"/>
            </a:solidFill>
            <a:prstDash val="lgDash"/>
          </a:ln>
          <a:effectLst/>
        </p:spPr>
      </p:cxnSp>
      <p:cxnSp>
        <p:nvCxnSpPr>
          <p:cNvPr id="261" name="Straight Connector 260">
            <a:extLst>
              <a:ext uri="{FF2B5EF4-FFF2-40B4-BE49-F238E27FC236}">
                <a16:creationId xmlns:a16="http://schemas.microsoft.com/office/drawing/2014/main" id="{667D3838-FE1A-4B05-B8B3-2EC67B56D897}"/>
              </a:ext>
            </a:extLst>
          </p:cNvPr>
          <p:cNvCxnSpPr>
            <a:cxnSpLocks/>
          </p:cNvCxnSpPr>
          <p:nvPr/>
        </p:nvCxnSpPr>
        <p:spPr>
          <a:xfrm flipV="1">
            <a:off x="27344419" y="10445786"/>
            <a:ext cx="189505" cy="614812"/>
          </a:xfrm>
          <a:prstGeom prst="line">
            <a:avLst/>
          </a:prstGeom>
          <a:noFill/>
          <a:ln w="12700" cap="flat" cmpd="sng" algn="ctr">
            <a:solidFill>
              <a:srgbClr val="3E8853"/>
            </a:solidFill>
            <a:prstDash val="lgDash"/>
          </a:ln>
          <a:effectLst/>
        </p:spPr>
      </p:cxnSp>
      <p:cxnSp>
        <p:nvCxnSpPr>
          <p:cNvPr id="262" name="Straight Connector 261">
            <a:extLst>
              <a:ext uri="{FF2B5EF4-FFF2-40B4-BE49-F238E27FC236}">
                <a16:creationId xmlns:a16="http://schemas.microsoft.com/office/drawing/2014/main" id="{290EAAAE-CBC1-418C-909F-49ACBBCEB02C}"/>
              </a:ext>
            </a:extLst>
          </p:cNvPr>
          <p:cNvCxnSpPr>
            <a:cxnSpLocks/>
          </p:cNvCxnSpPr>
          <p:nvPr/>
        </p:nvCxnSpPr>
        <p:spPr>
          <a:xfrm flipV="1">
            <a:off x="27464019" y="10623457"/>
            <a:ext cx="126668" cy="426129"/>
          </a:xfrm>
          <a:prstGeom prst="line">
            <a:avLst/>
          </a:prstGeom>
          <a:noFill/>
          <a:ln w="12700" cap="flat" cmpd="sng" algn="ctr">
            <a:solidFill>
              <a:srgbClr val="3E8853"/>
            </a:solidFill>
            <a:prstDash val="lgDash"/>
          </a:ln>
          <a:effectLst/>
        </p:spPr>
      </p:cxnSp>
      <p:cxnSp>
        <p:nvCxnSpPr>
          <p:cNvPr id="263" name="Straight Connector 262">
            <a:extLst>
              <a:ext uri="{FF2B5EF4-FFF2-40B4-BE49-F238E27FC236}">
                <a16:creationId xmlns:a16="http://schemas.microsoft.com/office/drawing/2014/main" id="{AB945E33-CFDC-427D-B11E-FE5C11183B23}"/>
              </a:ext>
            </a:extLst>
          </p:cNvPr>
          <p:cNvCxnSpPr>
            <a:cxnSpLocks/>
          </p:cNvCxnSpPr>
          <p:nvPr/>
        </p:nvCxnSpPr>
        <p:spPr>
          <a:xfrm flipV="1">
            <a:off x="27599222" y="10805733"/>
            <a:ext cx="74833" cy="251860"/>
          </a:xfrm>
          <a:prstGeom prst="line">
            <a:avLst/>
          </a:prstGeom>
          <a:noFill/>
          <a:ln w="12700" cap="flat" cmpd="sng" algn="ctr">
            <a:solidFill>
              <a:srgbClr val="3E8853"/>
            </a:solidFill>
            <a:prstDash val="lgDash"/>
          </a:ln>
          <a:effectLst/>
        </p:spPr>
      </p:cxnSp>
      <p:cxnSp>
        <p:nvCxnSpPr>
          <p:cNvPr id="264" name="Straight Connector 263">
            <a:extLst>
              <a:ext uri="{FF2B5EF4-FFF2-40B4-BE49-F238E27FC236}">
                <a16:creationId xmlns:a16="http://schemas.microsoft.com/office/drawing/2014/main" id="{583B9D15-6584-4C08-9479-6EF2DADBE07A}"/>
              </a:ext>
            </a:extLst>
          </p:cNvPr>
          <p:cNvCxnSpPr>
            <a:cxnSpLocks/>
          </p:cNvCxnSpPr>
          <p:nvPr/>
        </p:nvCxnSpPr>
        <p:spPr>
          <a:xfrm flipV="1">
            <a:off x="27958861" y="11057036"/>
            <a:ext cx="74833" cy="251860"/>
          </a:xfrm>
          <a:prstGeom prst="line">
            <a:avLst/>
          </a:prstGeom>
          <a:noFill/>
          <a:ln w="12700" cap="flat" cmpd="sng" algn="ctr">
            <a:solidFill>
              <a:srgbClr val="3E8853"/>
            </a:solidFill>
            <a:prstDash val="lgDash"/>
          </a:ln>
          <a:effectLst/>
        </p:spPr>
      </p:cxnSp>
      <p:cxnSp>
        <p:nvCxnSpPr>
          <p:cNvPr id="265" name="Straight Connector 264">
            <a:extLst>
              <a:ext uri="{FF2B5EF4-FFF2-40B4-BE49-F238E27FC236}">
                <a16:creationId xmlns:a16="http://schemas.microsoft.com/office/drawing/2014/main" id="{055A4523-0D34-4A0B-B5CF-ECF4ED691836}"/>
              </a:ext>
            </a:extLst>
          </p:cNvPr>
          <p:cNvCxnSpPr>
            <a:cxnSpLocks/>
          </p:cNvCxnSpPr>
          <p:nvPr/>
        </p:nvCxnSpPr>
        <p:spPr>
          <a:xfrm flipV="1">
            <a:off x="28033693" y="11076855"/>
            <a:ext cx="131239" cy="431727"/>
          </a:xfrm>
          <a:prstGeom prst="line">
            <a:avLst/>
          </a:prstGeom>
          <a:noFill/>
          <a:ln w="12700" cap="flat" cmpd="sng" algn="ctr">
            <a:solidFill>
              <a:srgbClr val="3E8853"/>
            </a:solidFill>
            <a:prstDash val="lgDash"/>
          </a:ln>
          <a:effectLst/>
        </p:spPr>
      </p:cxnSp>
      <p:cxnSp>
        <p:nvCxnSpPr>
          <p:cNvPr id="266" name="Straight Connector 265">
            <a:extLst>
              <a:ext uri="{FF2B5EF4-FFF2-40B4-BE49-F238E27FC236}">
                <a16:creationId xmlns:a16="http://schemas.microsoft.com/office/drawing/2014/main" id="{DE119FA3-9A86-414B-BF77-3399953C374E}"/>
              </a:ext>
            </a:extLst>
          </p:cNvPr>
          <p:cNvCxnSpPr>
            <a:cxnSpLocks/>
          </p:cNvCxnSpPr>
          <p:nvPr/>
        </p:nvCxnSpPr>
        <p:spPr>
          <a:xfrm flipV="1">
            <a:off x="28136881" y="11060726"/>
            <a:ext cx="184032" cy="598494"/>
          </a:xfrm>
          <a:prstGeom prst="line">
            <a:avLst/>
          </a:prstGeom>
          <a:noFill/>
          <a:ln w="12700" cap="flat" cmpd="sng" algn="ctr">
            <a:solidFill>
              <a:srgbClr val="3E8853"/>
            </a:solidFill>
            <a:prstDash val="lgDash"/>
          </a:ln>
          <a:effectLst/>
        </p:spPr>
      </p:cxnSp>
      <p:cxnSp>
        <p:nvCxnSpPr>
          <p:cNvPr id="267" name="Straight Connector 266">
            <a:extLst>
              <a:ext uri="{FF2B5EF4-FFF2-40B4-BE49-F238E27FC236}">
                <a16:creationId xmlns:a16="http://schemas.microsoft.com/office/drawing/2014/main" id="{E476ABD5-1FCE-443A-8707-938B79168D1F}"/>
              </a:ext>
            </a:extLst>
          </p:cNvPr>
          <p:cNvCxnSpPr>
            <a:cxnSpLocks/>
          </p:cNvCxnSpPr>
          <p:nvPr/>
        </p:nvCxnSpPr>
        <p:spPr>
          <a:xfrm flipV="1">
            <a:off x="28246446" y="11060726"/>
            <a:ext cx="222066" cy="744427"/>
          </a:xfrm>
          <a:prstGeom prst="line">
            <a:avLst/>
          </a:prstGeom>
          <a:noFill/>
          <a:ln w="12700" cap="flat" cmpd="sng" algn="ctr">
            <a:solidFill>
              <a:srgbClr val="3E8853"/>
            </a:solidFill>
            <a:prstDash val="lgDash"/>
          </a:ln>
          <a:effectLst/>
        </p:spPr>
      </p:cxnSp>
      <p:cxnSp>
        <p:nvCxnSpPr>
          <p:cNvPr id="268" name="Straight Connector 267">
            <a:extLst>
              <a:ext uri="{FF2B5EF4-FFF2-40B4-BE49-F238E27FC236}">
                <a16:creationId xmlns:a16="http://schemas.microsoft.com/office/drawing/2014/main" id="{BF748751-1C95-4D7B-80BE-9D4AE160AC1E}"/>
              </a:ext>
            </a:extLst>
          </p:cNvPr>
          <p:cNvCxnSpPr>
            <a:cxnSpLocks/>
          </p:cNvCxnSpPr>
          <p:nvPr/>
        </p:nvCxnSpPr>
        <p:spPr>
          <a:xfrm flipV="1">
            <a:off x="28374400" y="11067222"/>
            <a:ext cx="244279" cy="835852"/>
          </a:xfrm>
          <a:prstGeom prst="line">
            <a:avLst/>
          </a:prstGeom>
          <a:noFill/>
          <a:ln w="12700" cap="flat" cmpd="sng" algn="ctr">
            <a:solidFill>
              <a:srgbClr val="3E8853"/>
            </a:solidFill>
            <a:prstDash val="lgDash"/>
          </a:ln>
          <a:effectLst/>
        </p:spPr>
      </p:cxnSp>
      <p:cxnSp>
        <p:nvCxnSpPr>
          <p:cNvPr id="269" name="Straight Connector 268">
            <a:extLst>
              <a:ext uri="{FF2B5EF4-FFF2-40B4-BE49-F238E27FC236}">
                <a16:creationId xmlns:a16="http://schemas.microsoft.com/office/drawing/2014/main" id="{41D81C64-2458-4ECE-A68E-CD58238EB7F6}"/>
              </a:ext>
            </a:extLst>
          </p:cNvPr>
          <p:cNvCxnSpPr>
            <a:cxnSpLocks/>
          </p:cNvCxnSpPr>
          <p:nvPr/>
        </p:nvCxnSpPr>
        <p:spPr>
          <a:xfrm flipV="1">
            <a:off x="28533214" y="11042530"/>
            <a:ext cx="244279" cy="835852"/>
          </a:xfrm>
          <a:prstGeom prst="line">
            <a:avLst/>
          </a:prstGeom>
          <a:noFill/>
          <a:ln w="12700" cap="flat" cmpd="sng" algn="ctr">
            <a:solidFill>
              <a:srgbClr val="3E8853"/>
            </a:solidFill>
            <a:prstDash val="lgDash"/>
          </a:ln>
          <a:effectLst/>
        </p:spPr>
      </p:cxnSp>
      <p:cxnSp>
        <p:nvCxnSpPr>
          <p:cNvPr id="270" name="Straight Connector 269">
            <a:extLst>
              <a:ext uri="{FF2B5EF4-FFF2-40B4-BE49-F238E27FC236}">
                <a16:creationId xmlns:a16="http://schemas.microsoft.com/office/drawing/2014/main" id="{7CCBF8FA-E9E3-4D63-907A-617927591420}"/>
              </a:ext>
            </a:extLst>
          </p:cNvPr>
          <p:cNvCxnSpPr>
            <a:cxnSpLocks/>
          </p:cNvCxnSpPr>
          <p:nvPr/>
        </p:nvCxnSpPr>
        <p:spPr>
          <a:xfrm flipV="1">
            <a:off x="28902693" y="10623457"/>
            <a:ext cx="133758" cy="423390"/>
          </a:xfrm>
          <a:prstGeom prst="line">
            <a:avLst/>
          </a:prstGeom>
          <a:noFill/>
          <a:ln w="12700" cap="flat" cmpd="sng" algn="ctr">
            <a:solidFill>
              <a:srgbClr val="3E8853"/>
            </a:solidFill>
            <a:prstDash val="lgDash"/>
          </a:ln>
          <a:effectLst/>
        </p:spPr>
      </p:cxnSp>
      <p:cxnSp>
        <p:nvCxnSpPr>
          <p:cNvPr id="271" name="Straight Connector 270">
            <a:extLst>
              <a:ext uri="{FF2B5EF4-FFF2-40B4-BE49-F238E27FC236}">
                <a16:creationId xmlns:a16="http://schemas.microsoft.com/office/drawing/2014/main" id="{1939BD02-D100-429C-BB4B-4F037B8312AB}"/>
              </a:ext>
            </a:extLst>
          </p:cNvPr>
          <p:cNvCxnSpPr>
            <a:cxnSpLocks/>
          </p:cNvCxnSpPr>
          <p:nvPr/>
        </p:nvCxnSpPr>
        <p:spPr>
          <a:xfrm flipV="1">
            <a:off x="29038505" y="10606017"/>
            <a:ext cx="138026" cy="436460"/>
          </a:xfrm>
          <a:prstGeom prst="line">
            <a:avLst/>
          </a:prstGeom>
          <a:noFill/>
          <a:ln w="12700" cap="flat" cmpd="sng" algn="ctr">
            <a:solidFill>
              <a:srgbClr val="3E8853"/>
            </a:solidFill>
            <a:prstDash val="lgDash"/>
          </a:ln>
          <a:effectLst/>
        </p:spPr>
      </p:cxnSp>
      <p:cxnSp>
        <p:nvCxnSpPr>
          <p:cNvPr id="272" name="Straight Connector 271">
            <a:extLst>
              <a:ext uri="{FF2B5EF4-FFF2-40B4-BE49-F238E27FC236}">
                <a16:creationId xmlns:a16="http://schemas.microsoft.com/office/drawing/2014/main" id="{082DC294-2E4C-4234-9D62-6504056E27AA}"/>
              </a:ext>
            </a:extLst>
          </p:cNvPr>
          <p:cNvCxnSpPr>
            <a:cxnSpLocks/>
          </p:cNvCxnSpPr>
          <p:nvPr/>
        </p:nvCxnSpPr>
        <p:spPr>
          <a:xfrm flipV="1">
            <a:off x="29172636" y="10619975"/>
            <a:ext cx="128330" cy="422504"/>
          </a:xfrm>
          <a:prstGeom prst="line">
            <a:avLst/>
          </a:prstGeom>
          <a:noFill/>
          <a:ln w="12700" cap="flat" cmpd="sng" algn="ctr">
            <a:solidFill>
              <a:srgbClr val="3E8853"/>
            </a:solidFill>
            <a:prstDash val="lgDash"/>
          </a:ln>
          <a:effectLst/>
        </p:spPr>
      </p:cxnSp>
      <p:cxnSp>
        <p:nvCxnSpPr>
          <p:cNvPr id="273" name="Straight Connector 272">
            <a:extLst>
              <a:ext uri="{FF2B5EF4-FFF2-40B4-BE49-F238E27FC236}">
                <a16:creationId xmlns:a16="http://schemas.microsoft.com/office/drawing/2014/main" id="{81902A59-121B-4A27-9531-1DFD902D0072}"/>
              </a:ext>
            </a:extLst>
          </p:cNvPr>
          <p:cNvCxnSpPr>
            <a:cxnSpLocks/>
          </p:cNvCxnSpPr>
          <p:nvPr/>
        </p:nvCxnSpPr>
        <p:spPr>
          <a:xfrm flipV="1">
            <a:off x="29308036" y="10637414"/>
            <a:ext cx="128775" cy="418219"/>
          </a:xfrm>
          <a:prstGeom prst="line">
            <a:avLst/>
          </a:prstGeom>
          <a:noFill/>
          <a:ln w="12700" cap="flat" cmpd="sng" algn="ctr">
            <a:solidFill>
              <a:srgbClr val="3E8853"/>
            </a:solidFill>
            <a:prstDash val="lgDash"/>
          </a:ln>
          <a:effectLst/>
        </p:spPr>
      </p:cxnSp>
      <p:sp>
        <p:nvSpPr>
          <p:cNvPr id="27" name="Freeform: Shape 26">
            <a:extLst>
              <a:ext uri="{FF2B5EF4-FFF2-40B4-BE49-F238E27FC236}">
                <a16:creationId xmlns:a16="http://schemas.microsoft.com/office/drawing/2014/main" id="{290B1024-964B-478D-A8EB-C89BFC0F1917}"/>
              </a:ext>
            </a:extLst>
          </p:cNvPr>
          <p:cNvSpPr/>
          <p:nvPr/>
        </p:nvSpPr>
        <p:spPr>
          <a:xfrm>
            <a:off x="410153" y="24985277"/>
            <a:ext cx="3501739" cy="1311170"/>
          </a:xfrm>
          <a:custGeom>
            <a:avLst/>
            <a:gdLst>
              <a:gd name="connsiteX0" fmla="*/ 0 w 3501739"/>
              <a:gd name="connsiteY0" fmla="*/ 133793 h 1337932"/>
              <a:gd name="connsiteX1" fmla="*/ 133793 w 3501739"/>
              <a:gd name="connsiteY1" fmla="*/ 0 h 1337932"/>
              <a:gd name="connsiteX2" fmla="*/ 3367946 w 3501739"/>
              <a:gd name="connsiteY2" fmla="*/ 0 h 1337932"/>
              <a:gd name="connsiteX3" fmla="*/ 3501739 w 3501739"/>
              <a:gd name="connsiteY3" fmla="*/ 133793 h 1337932"/>
              <a:gd name="connsiteX4" fmla="*/ 3501739 w 3501739"/>
              <a:gd name="connsiteY4" fmla="*/ 1204139 h 1337932"/>
              <a:gd name="connsiteX5" fmla="*/ 3367946 w 3501739"/>
              <a:gd name="connsiteY5" fmla="*/ 1337932 h 1337932"/>
              <a:gd name="connsiteX6" fmla="*/ 133793 w 3501739"/>
              <a:gd name="connsiteY6" fmla="*/ 1337932 h 1337932"/>
              <a:gd name="connsiteX7" fmla="*/ 0 w 3501739"/>
              <a:gd name="connsiteY7" fmla="*/ 1204139 h 1337932"/>
              <a:gd name="connsiteX8" fmla="*/ 0 w 3501739"/>
              <a:gd name="connsiteY8" fmla="*/ 133793 h 133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739" h="1337932">
                <a:moveTo>
                  <a:pt x="0" y="133793"/>
                </a:moveTo>
                <a:cubicBezTo>
                  <a:pt x="0" y="59901"/>
                  <a:pt x="59901" y="0"/>
                  <a:pt x="133793" y="0"/>
                </a:cubicBezTo>
                <a:lnTo>
                  <a:pt x="3367946" y="0"/>
                </a:lnTo>
                <a:cubicBezTo>
                  <a:pt x="3441838" y="0"/>
                  <a:pt x="3501739" y="59901"/>
                  <a:pt x="3501739" y="133793"/>
                </a:cubicBezTo>
                <a:lnTo>
                  <a:pt x="3501739" y="1204139"/>
                </a:lnTo>
                <a:cubicBezTo>
                  <a:pt x="3501739" y="1278031"/>
                  <a:pt x="3441838" y="1337932"/>
                  <a:pt x="3367946" y="1337932"/>
                </a:cubicBezTo>
                <a:lnTo>
                  <a:pt x="133793" y="1337932"/>
                </a:lnTo>
                <a:cubicBezTo>
                  <a:pt x="59901" y="1337932"/>
                  <a:pt x="0" y="1278031"/>
                  <a:pt x="0" y="1204139"/>
                </a:cubicBezTo>
                <a:lnTo>
                  <a:pt x="0" y="133793"/>
                </a:lnTo>
                <a:close/>
              </a:path>
            </a:pathLst>
          </a:custGeom>
          <a:solidFill>
            <a:srgbClr val="00437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4432" tIns="76017" rIns="94432" bIns="76017"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Detect </a:t>
            </a:r>
            <a:r>
              <a:rPr lang="en-US" sz="2900" b="1" kern="1200" dirty="0">
                <a:solidFill>
                  <a:schemeClr val="bg1"/>
                </a:solidFill>
              </a:rPr>
              <a:t>‘biomarker(s)’ </a:t>
            </a:r>
            <a:r>
              <a:rPr lang="en-US" sz="2900" kern="1200" dirty="0">
                <a:solidFill>
                  <a:schemeClr val="bg1"/>
                </a:solidFill>
              </a:rPr>
              <a:t>to quantify symptoms</a:t>
            </a:r>
            <a:endParaRPr lang="en-GB" sz="2900" kern="1200" dirty="0">
              <a:solidFill>
                <a:schemeClr val="bg1"/>
              </a:solidFill>
            </a:endParaRPr>
          </a:p>
        </p:txBody>
      </p:sp>
      <p:sp>
        <p:nvSpPr>
          <p:cNvPr id="30" name="Freeform: Shape 29">
            <a:extLst>
              <a:ext uri="{FF2B5EF4-FFF2-40B4-BE49-F238E27FC236}">
                <a16:creationId xmlns:a16="http://schemas.microsoft.com/office/drawing/2014/main" id="{A9B4E7EA-F983-412D-B46C-3ABEB574E801}"/>
              </a:ext>
            </a:extLst>
          </p:cNvPr>
          <p:cNvSpPr/>
          <p:nvPr/>
        </p:nvSpPr>
        <p:spPr>
          <a:xfrm>
            <a:off x="760326" y="26287144"/>
            <a:ext cx="192679" cy="1129840"/>
          </a:xfrm>
          <a:custGeom>
            <a:avLst/>
            <a:gdLst/>
            <a:ahLst/>
            <a:cxnLst/>
            <a:rect l="0" t="0" r="0" b="0"/>
            <a:pathLst>
              <a:path>
                <a:moveTo>
                  <a:pt x="0" y="0"/>
                </a:moveTo>
                <a:lnTo>
                  <a:pt x="0" y="1129840"/>
                </a:lnTo>
                <a:lnTo>
                  <a:pt x="192679" y="1129840"/>
                </a:lnTo>
              </a:path>
            </a:pathLst>
          </a:custGeom>
          <a:noFill/>
          <a:ln>
            <a:solidFill>
              <a:srgbClr val="00437E"/>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4" name="Freeform: Shape 33">
            <a:extLst>
              <a:ext uri="{FF2B5EF4-FFF2-40B4-BE49-F238E27FC236}">
                <a16:creationId xmlns:a16="http://schemas.microsoft.com/office/drawing/2014/main" id="{F24D34DC-306D-4A7C-9CED-FBD5D167C92D}"/>
              </a:ext>
            </a:extLst>
          </p:cNvPr>
          <p:cNvSpPr/>
          <p:nvPr/>
        </p:nvSpPr>
        <p:spPr>
          <a:xfrm>
            <a:off x="953006" y="26457344"/>
            <a:ext cx="2775112" cy="1716918"/>
          </a:xfrm>
          <a:custGeom>
            <a:avLst/>
            <a:gdLst>
              <a:gd name="connsiteX0" fmla="*/ 0 w 2775112"/>
              <a:gd name="connsiteY0" fmla="*/ 179858 h 1798575"/>
              <a:gd name="connsiteX1" fmla="*/ 179858 w 2775112"/>
              <a:gd name="connsiteY1" fmla="*/ 0 h 1798575"/>
              <a:gd name="connsiteX2" fmla="*/ 2595255 w 2775112"/>
              <a:gd name="connsiteY2" fmla="*/ 0 h 1798575"/>
              <a:gd name="connsiteX3" fmla="*/ 2775113 w 2775112"/>
              <a:gd name="connsiteY3" fmla="*/ 179858 h 1798575"/>
              <a:gd name="connsiteX4" fmla="*/ 2775112 w 2775112"/>
              <a:gd name="connsiteY4" fmla="*/ 1618718 h 1798575"/>
              <a:gd name="connsiteX5" fmla="*/ 2595254 w 2775112"/>
              <a:gd name="connsiteY5" fmla="*/ 1798576 h 1798575"/>
              <a:gd name="connsiteX6" fmla="*/ 179858 w 2775112"/>
              <a:gd name="connsiteY6" fmla="*/ 1798575 h 1798575"/>
              <a:gd name="connsiteX7" fmla="*/ 0 w 2775112"/>
              <a:gd name="connsiteY7" fmla="*/ 1618717 h 1798575"/>
              <a:gd name="connsiteX8" fmla="*/ 0 w 2775112"/>
              <a:gd name="connsiteY8" fmla="*/ 179858 h 179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5112" h="1798575">
                <a:moveTo>
                  <a:pt x="0" y="179858"/>
                </a:moveTo>
                <a:cubicBezTo>
                  <a:pt x="0" y="80525"/>
                  <a:pt x="80525" y="0"/>
                  <a:pt x="179858" y="0"/>
                </a:cubicBezTo>
                <a:lnTo>
                  <a:pt x="2595255" y="0"/>
                </a:lnTo>
                <a:cubicBezTo>
                  <a:pt x="2694588" y="0"/>
                  <a:pt x="2775113" y="80525"/>
                  <a:pt x="2775113" y="179858"/>
                </a:cubicBezTo>
                <a:cubicBezTo>
                  <a:pt x="2775113" y="659478"/>
                  <a:pt x="2775112" y="1139098"/>
                  <a:pt x="2775112" y="1618718"/>
                </a:cubicBezTo>
                <a:cubicBezTo>
                  <a:pt x="2775112" y="1718051"/>
                  <a:pt x="2694587" y="1798576"/>
                  <a:pt x="2595254" y="1798576"/>
                </a:cubicBezTo>
                <a:lnTo>
                  <a:pt x="179858" y="1798575"/>
                </a:lnTo>
                <a:cubicBezTo>
                  <a:pt x="80525" y="1798575"/>
                  <a:pt x="0" y="1718050"/>
                  <a:pt x="0" y="1618717"/>
                </a:cubicBezTo>
                <a:lnTo>
                  <a:pt x="0" y="179858"/>
                </a:lnTo>
                <a:close/>
              </a:path>
            </a:pathLst>
          </a:custGeom>
          <a:ln>
            <a:solidFill>
              <a:srgbClr val="00437E"/>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398" tIns="83158" rIns="98398" bIns="8315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Limb tremor </a:t>
            </a:r>
            <a:endParaRPr lang="en-GB" sz="2400" kern="1200" dirty="0">
              <a:solidFill>
                <a:schemeClr val="tx1"/>
              </a:solidFill>
            </a:endParaRPr>
          </a:p>
        </p:txBody>
      </p:sp>
      <p:sp>
        <p:nvSpPr>
          <p:cNvPr id="35" name="Freeform: Shape 34">
            <a:extLst>
              <a:ext uri="{FF2B5EF4-FFF2-40B4-BE49-F238E27FC236}">
                <a16:creationId xmlns:a16="http://schemas.microsoft.com/office/drawing/2014/main" id="{7E7B1ABD-33E8-4900-BC2B-7EF7976FEF6A}"/>
              </a:ext>
            </a:extLst>
          </p:cNvPr>
          <p:cNvSpPr/>
          <p:nvPr/>
        </p:nvSpPr>
        <p:spPr>
          <a:xfrm>
            <a:off x="760326" y="26287144"/>
            <a:ext cx="190191" cy="3224920"/>
          </a:xfrm>
          <a:custGeom>
            <a:avLst/>
            <a:gdLst/>
            <a:ahLst/>
            <a:cxnLst/>
            <a:rect l="0" t="0" r="0" b="0"/>
            <a:pathLst>
              <a:path>
                <a:moveTo>
                  <a:pt x="0" y="0"/>
                </a:moveTo>
                <a:lnTo>
                  <a:pt x="0" y="3224920"/>
                </a:lnTo>
                <a:lnTo>
                  <a:pt x="190191" y="3224920"/>
                </a:lnTo>
              </a:path>
            </a:pathLst>
          </a:custGeom>
          <a:noFill/>
          <a:ln>
            <a:solidFill>
              <a:srgbClr val="00437E"/>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mc:AlternateContent xmlns:mc="http://schemas.openxmlformats.org/markup-compatibility/2006" xmlns:a14="http://schemas.microsoft.com/office/drawing/2010/main">
        <mc:Choice Requires="a14">
          <p:sp>
            <p:nvSpPr>
              <p:cNvPr id="36" name="Freeform: Shape 35">
                <a:extLst>
                  <a:ext uri="{FF2B5EF4-FFF2-40B4-BE49-F238E27FC236}">
                    <a16:creationId xmlns:a16="http://schemas.microsoft.com/office/drawing/2014/main" id="{04A1879A-95A0-4D6B-83AB-822ACF5D4E1E}"/>
                  </a:ext>
                </a:extLst>
              </p:cNvPr>
              <p:cNvSpPr/>
              <p:nvPr/>
            </p:nvSpPr>
            <p:spPr>
              <a:xfrm>
                <a:off x="945156" y="28329273"/>
                <a:ext cx="2781320" cy="1741179"/>
              </a:xfrm>
              <a:custGeom>
                <a:avLst/>
                <a:gdLst>
                  <a:gd name="connsiteX0" fmla="*/ 0 w 2781320"/>
                  <a:gd name="connsiteY0" fmla="*/ 206028 h 2060277"/>
                  <a:gd name="connsiteX1" fmla="*/ 206028 w 2781320"/>
                  <a:gd name="connsiteY1" fmla="*/ 0 h 2060277"/>
                  <a:gd name="connsiteX2" fmla="*/ 2575292 w 2781320"/>
                  <a:gd name="connsiteY2" fmla="*/ 0 h 2060277"/>
                  <a:gd name="connsiteX3" fmla="*/ 2781320 w 2781320"/>
                  <a:gd name="connsiteY3" fmla="*/ 206028 h 2060277"/>
                  <a:gd name="connsiteX4" fmla="*/ 2781320 w 2781320"/>
                  <a:gd name="connsiteY4" fmla="*/ 1854249 h 2060277"/>
                  <a:gd name="connsiteX5" fmla="*/ 2575292 w 2781320"/>
                  <a:gd name="connsiteY5" fmla="*/ 2060277 h 2060277"/>
                  <a:gd name="connsiteX6" fmla="*/ 206028 w 2781320"/>
                  <a:gd name="connsiteY6" fmla="*/ 2060277 h 2060277"/>
                  <a:gd name="connsiteX7" fmla="*/ 0 w 2781320"/>
                  <a:gd name="connsiteY7" fmla="*/ 1854249 h 2060277"/>
                  <a:gd name="connsiteX8" fmla="*/ 0 w 2781320"/>
                  <a:gd name="connsiteY8" fmla="*/ 206028 h 206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320" h="2060277">
                    <a:moveTo>
                      <a:pt x="0" y="206028"/>
                    </a:moveTo>
                    <a:cubicBezTo>
                      <a:pt x="0" y="92242"/>
                      <a:pt x="92242" y="0"/>
                      <a:pt x="206028" y="0"/>
                    </a:cubicBezTo>
                    <a:lnTo>
                      <a:pt x="2575292" y="0"/>
                    </a:lnTo>
                    <a:cubicBezTo>
                      <a:pt x="2689078" y="0"/>
                      <a:pt x="2781320" y="92242"/>
                      <a:pt x="2781320" y="206028"/>
                    </a:cubicBezTo>
                    <a:lnTo>
                      <a:pt x="2781320" y="1854249"/>
                    </a:lnTo>
                    <a:cubicBezTo>
                      <a:pt x="2781320" y="1968035"/>
                      <a:pt x="2689078" y="2060277"/>
                      <a:pt x="2575292" y="2060277"/>
                    </a:cubicBezTo>
                    <a:lnTo>
                      <a:pt x="206028" y="2060277"/>
                    </a:lnTo>
                    <a:cubicBezTo>
                      <a:pt x="92242" y="2060277"/>
                      <a:pt x="0" y="1968035"/>
                      <a:pt x="0" y="1854249"/>
                    </a:cubicBezTo>
                    <a:lnTo>
                      <a:pt x="0" y="206028"/>
                    </a:lnTo>
                    <a:close/>
                  </a:path>
                </a:pathLst>
              </a:custGeom>
              <a:ln>
                <a:solidFill>
                  <a:srgbClr val="00437E"/>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063" tIns="90823" rIns="106063" bIns="90823"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Prolonged beta band activity                      </a:t>
                </a:r>
                <a:r>
                  <a:rPr lang="en-GB" sz="2400" kern="1200" dirty="0">
                    <a:solidFill>
                      <a:schemeClr val="tx1"/>
                    </a:solidFill>
                  </a:rPr>
                  <a:t>(</a:t>
                </a:r>
                <a14:m>
                  <m:oMath xmlns:m="http://schemas.openxmlformats.org/officeDocument/2006/math">
                    <m:r>
                      <a:rPr lang="en-US" sz="2400" i="1" kern="1200">
                        <a:solidFill>
                          <a:schemeClr val="tx1"/>
                        </a:solidFill>
                        <a:latin typeface="Cambria Math" panose="02040503050406030204" pitchFamily="18" charset="0"/>
                        <a:ea typeface="Cambria Math" panose="02040503050406030204" pitchFamily="18" charset="0"/>
                      </a:rPr>
                      <m:t>≈ </m:t>
                    </m:r>
                  </m:oMath>
                </a14:m>
                <a:r>
                  <a:rPr lang="en-GB" sz="2400" kern="1200" dirty="0">
                    <a:solidFill>
                      <a:schemeClr val="tx1"/>
                    </a:solidFill>
                  </a:rPr>
                  <a:t>600-1000ms)            in the STN</a:t>
                </a:r>
              </a:p>
            </p:txBody>
          </p:sp>
        </mc:Choice>
        <mc:Fallback xmlns="">
          <p:sp>
            <p:nvSpPr>
              <p:cNvPr id="36" name="Freeform: Shape 35">
                <a:extLst>
                  <a:ext uri="{FF2B5EF4-FFF2-40B4-BE49-F238E27FC236}">
                    <a16:creationId xmlns:a16="http://schemas.microsoft.com/office/drawing/2014/main" id="{04A1879A-95A0-4D6B-83AB-822ACF5D4E1E}"/>
                  </a:ext>
                </a:extLst>
              </p:cNvPr>
              <p:cNvSpPr>
                <a:spLocks noRot="1" noChangeAspect="1" noMove="1" noResize="1" noEditPoints="1" noAdjustHandles="1" noChangeArrowheads="1" noChangeShapeType="1" noTextEdit="1"/>
              </p:cNvSpPr>
              <p:nvPr/>
            </p:nvSpPr>
            <p:spPr>
              <a:xfrm>
                <a:off x="945156" y="28329273"/>
                <a:ext cx="2781320" cy="1741179"/>
              </a:xfrm>
              <a:custGeom>
                <a:avLst/>
                <a:gdLst>
                  <a:gd name="connsiteX0" fmla="*/ 0 w 2781320"/>
                  <a:gd name="connsiteY0" fmla="*/ 206028 h 2060277"/>
                  <a:gd name="connsiteX1" fmla="*/ 206028 w 2781320"/>
                  <a:gd name="connsiteY1" fmla="*/ 0 h 2060277"/>
                  <a:gd name="connsiteX2" fmla="*/ 2575292 w 2781320"/>
                  <a:gd name="connsiteY2" fmla="*/ 0 h 2060277"/>
                  <a:gd name="connsiteX3" fmla="*/ 2781320 w 2781320"/>
                  <a:gd name="connsiteY3" fmla="*/ 206028 h 2060277"/>
                  <a:gd name="connsiteX4" fmla="*/ 2781320 w 2781320"/>
                  <a:gd name="connsiteY4" fmla="*/ 1854249 h 2060277"/>
                  <a:gd name="connsiteX5" fmla="*/ 2575292 w 2781320"/>
                  <a:gd name="connsiteY5" fmla="*/ 2060277 h 2060277"/>
                  <a:gd name="connsiteX6" fmla="*/ 206028 w 2781320"/>
                  <a:gd name="connsiteY6" fmla="*/ 2060277 h 2060277"/>
                  <a:gd name="connsiteX7" fmla="*/ 0 w 2781320"/>
                  <a:gd name="connsiteY7" fmla="*/ 1854249 h 2060277"/>
                  <a:gd name="connsiteX8" fmla="*/ 0 w 2781320"/>
                  <a:gd name="connsiteY8" fmla="*/ 206028 h 206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320" h="2060277">
                    <a:moveTo>
                      <a:pt x="0" y="206028"/>
                    </a:moveTo>
                    <a:cubicBezTo>
                      <a:pt x="0" y="92242"/>
                      <a:pt x="92242" y="0"/>
                      <a:pt x="206028" y="0"/>
                    </a:cubicBezTo>
                    <a:lnTo>
                      <a:pt x="2575292" y="0"/>
                    </a:lnTo>
                    <a:cubicBezTo>
                      <a:pt x="2689078" y="0"/>
                      <a:pt x="2781320" y="92242"/>
                      <a:pt x="2781320" y="206028"/>
                    </a:cubicBezTo>
                    <a:lnTo>
                      <a:pt x="2781320" y="1854249"/>
                    </a:lnTo>
                    <a:cubicBezTo>
                      <a:pt x="2781320" y="1968035"/>
                      <a:pt x="2689078" y="2060277"/>
                      <a:pt x="2575292" y="2060277"/>
                    </a:cubicBezTo>
                    <a:lnTo>
                      <a:pt x="206028" y="2060277"/>
                    </a:lnTo>
                    <a:cubicBezTo>
                      <a:pt x="92242" y="2060277"/>
                      <a:pt x="0" y="1968035"/>
                      <a:pt x="0" y="1854249"/>
                    </a:cubicBezTo>
                    <a:lnTo>
                      <a:pt x="0" y="206028"/>
                    </a:lnTo>
                    <a:close/>
                  </a:path>
                </a:pathLst>
              </a:custGeom>
              <a:blipFill>
                <a:blip r:embed="rId18"/>
                <a:stretch>
                  <a:fillRect r="-38478"/>
                </a:stretch>
              </a:blipFill>
              <a:ln>
                <a:solidFill>
                  <a:srgbClr val="00437E"/>
                </a:solidFill>
              </a:ln>
            </p:spPr>
            <p:txBody>
              <a:bodyPr/>
              <a:lstStyle/>
              <a:p>
                <a:r>
                  <a:rPr lang="en-GB">
                    <a:noFill/>
                  </a:rPr>
                  <a:t> </a:t>
                </a:r>
              </a:p>
            </p:txBody>
          </p:sp>
        </mc:Fallback>
      </mc:AlternateContent>
      <p:sp>
        <p:nvSpPr>
          <p:cNvPr id="37" name="Freeform: Shape 36">
            <a:extLst>
              <a:ext uri="{FF2B5EF4-FFF2-40B4-BE49-F238E27FC236}">
                <a16:creationId xmlns:a16="http://schemas.microsoft.com/office/drawing/2014/main" id="{B61DD7BF-E5BC-4B4B-9D4D-73FBEA3C7CBE}"/>
              </a:ext>
            </a:extLst>
          </p:cNvPr>
          <p:cNvSpPr/>
          <p:nvPr/>
        </p:nvSpPr>
        <p:spPr>
          <a:xfrm>
            <a:off x="4224883" y="24985277"/>
            <a:ext cx="6689374" cy="1304989"/>
          </a:xfrm>
          <a:custGeom>
            <a:avLst/>
            <a:gdLst>
              <a:gd name="connsiteX0" fmla="*/ 0 w 6974351"/>
              <a:gd name="connsiteY0" fmla="*/ 130499 h 1304989"/>
              <a:gd name="connsiteX1" fmla="*/ 130499 w 6974351"/>
              <a:gd name="connsiteY1" fmla="*/ 0 h 1304989"/>
              <a:gd name="connsiteX2" fmla="*/ 6843852 w 6974351"/>
              <a:gd name="connsiteY2" fmla="*/ 0 h 1304989"/>
              <a:gd name="connsiteX3" fmla="*/ 6974351 w 6974351"/>
              <a:gd name="connsiteY3" fmla="*/ 130499 h 1304989"/>
              <a:gd name="connsiteX4" fmla="*/ 6974351 w 6974351"/>
              <a:gd name="connsiteY4" fmla="*/ 1174490 h 1304989"/>
              <a:gd name="connsiteX5" fmla="*/ 6843852 w 6974351"/>
              <a:gd name="connsiteY5" fmla="*/ 1304989 h 1304989"/>
              <a:gd name="connsiteX6" fmla="*/ 130499 w 6974351"/>
              <a:gd name="connsiteY6" fmla="*/ 1304989 h 1304989"/>
              <a:gd name="connsiteX7" fmla="*/ 0 w 6974351"/>
              <a:gd name="connsiteY7" fmla="*/ 1174490 h 1304989"/>
              <a:gd name="connsiteX8" fmla="*/ 0 w 6974351"/>
              <a:gd name="connsiteY8" fmla="*/ 130499 h 130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4351" h="1304989">
                <a:moveTo>
                  <a:pt x="0" y="130499"/>
                </a:moveTo>
                <a:cubicBezTo>
                  <a:pt x="0" y="58426"/>
                  <a:pt x="58426" y="0"/>
                  <a:pt x="130499" y="0"/>
                </a:cubicBezTo>
                <a:lnTo>
                  <a:pt x="6843852" y="0"/>
                </a:lnTo>
                <a:cubicBezTo>
                  <a:pt x="6915925" y="0"/>
                  <a:pt x="6974351" y="58426"/>
                  <a:pt x="6974351" y="130499"/>
                </a:cubicBezTo>
                <a:lnTo>
                  <a:pt x="6974351" y="1174490"/>
                </a:lnTo>
                <a:cubicBezTo>
                  <a:pt x="6974351" y="1246563"/>
                  <a:pt x="6915925" y="1304989"/>
                  <a:pt x="6843852" y="1304989"/>
                </a:cubicBezTo>
                <a:lnTo>
                  <a:pt x="130499" y="1304989"/>
                </a:lnTo>
                <a:cubicBezTo>
                  <a:pt x="58426" y="1304989"/>
                  <a:pt x="0" y="1246563"/>
                  <a:pt x="0" y="1174490"/>
                </a:cubicBezTo>
                <a:lnTo>
                  <a:pt x="0" y="130499"/>
                </a:lnTo>
                <a:close/>
              </a:path>
            </a:pathLst>
          </a:custGeom>
          <a:solidFill>
            <a:srgbClr val="FF7F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3467" tIns="75052" rIns="93467" bIns="75052"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Uses </a:t>
            </a:r>
            <a:r>
              <a:rPr lang="en-US" sz="2900" b="1" kern="1200" dirty="0">
                <a:solidFill>
                  <a:schemeClr val="bg1"/>
                </a:solidFill>
              </a:rPr>
              <a:t>complex algorithms </a:t>
            </a:r>
            <a:r>
              <a:rPr lang="en-US" sz="2900" kern="1200" dirty="0">
                <a:solidFill>
                  <a:schemeClr val="bg1"/>
                </a:solidFill>
              </a:rPr>
              <a:t>to adjust stimulation parameters accordingly</a:t>
            </a:r>
            <a:endParaRPr lang="en-GB" sz="2900" kern="1200" dirty="0">
              <a:solidFill>
                <a:schemeClr val="bg1"/>
              </a:solidFill>
            </a:endParaRPr>
          </a:p>
        </p:txBody>
      </p:sp>
      <p:sp>
        <p:nvSpPr>
          <p:cNvPr id="7" name="Rectangle: Top Corners Rounded 6">
            <a:extLst>
              <a:ext uri="{FF2B5EF4-FFF2-40B4-BE49-F238E27FC236}">
                <a16:creationId xmlns:a16="http://schemas.microsoft.com/office/drawing/2014/main" id="{1C4182B2-6707-4C42-A3C3-382127DF9DAF}"/>
              </a:ext>
            </a:extLst>
          </p:cNvPr>
          <p:cNvSpPr/>
          <p:nvPr/>
        </p:nvSpPr>
        <p:spPr>
          <a:xfrm>
            <a:off x="11349583" y="6772180"/>
            <a:ext cx="19292071" cy="1079354"/>
          </a:xfrm>
          <a:prstGeom prst="round2SameRect">
            <a:avLst>
              <a:gd name="adj1" fmla="val 50000"/>
              <a:gd name="adj2" fmla="val 0"/>
            </a:avLst>
          </a:prstGeom>
          <a:solidFill>
            <a:srgbClr val="00437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5400" dirty="0"/>
              <a:t>5. Amplitude Modulation Algorithms</a:t>
            </a:r>
          </a:p>
        </p:txBody>
      </p:sp>
      <p:sp>
        <p:nvSpPr>
          <p:cNvPr id="9" name="Left Brace 8">
            <a:extLst>
              <a:ext uri="{FF2B5EF4-FFF2-40B4-BE49-F238E27FC236}">
                <a16:creationId xmlns:a16="http://schemas.microsoft.com/office/drawing/2014/main" id="{AE1F0949-879B-4EF4-99C6-733BB0294DBD}"/>
              </a:ext>
            </a:extLst>
          </p:cNvPr>
          <p:cNvSpPr/>
          <p:nvPr/>
        </p:nvSpPr>
        <p:spPr>
          <a:xfrm rot="16200000">
            <a:off x="25172294" y="9701555"/>
            <a:ext cx="829733" cy="9144862"/>
          </a:xfrm>
          <a:prstGeom prst="leftBrace">
            <a:avLst/>
          </a:prstGeom>
          <a:ln>
            <a:solidFill>
              <a:srgbClr val="00437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CB68E09B-1874-478A-8829-CD840E24353F}"/>
              </a:ext>
            </a:extLst>
          </p:cNvPr>
          <p:cNvSpPr txBox="1"/>
          <p:nvPr/>
        </p:nvSpPr>
        <p:spPr>
          <a:xfrm>
            <a:off x="23641666" y="14688853"/>
            <a:ext cx="4033661" cy="584775"/>
          </a:xfrm>
          <a:prstGeom prst="rect">
            <a:avLst/>
          </a:prstGeom>
          <a:noFill/>
        </p:spPr>
        <p:txBody>
          <a:bodyPr wrap="square" rtlCol="0">
            <a:spAutoFit/>
          </a:bodyPr>
          <a:lstStyle/>
          <a:p>
            <a:r>
              <a:rPr lang="en-GB" sz="3200" dirty="0">
                <a:solidFill>
                  <a:srgbClr val="00437E"/>
                </a:solidFill>
              </a:rPr>
              <a:t>Frequency Modulation</a:t>
            </a:r>
          </a:p>
        </p:txBody>
      </p:sp>
      <p:pic>
        <p:nvPicPr>
          <p:cNvPr id="106" name="Content Placeholder 6">
            <a:extLst>
              <a:ext uri="{FF2B5EF4-FFF2-40B4-BE49-F238E27FC236}">
                <a16:creationId xmlns:a16="http://schemas.microsoft.com/office/drawing/2014/main" id="{E2DC9A6E-9D8A-4A71-B740-EF2259FBBD2A}"/>
              </a:ext>
            </a:extLst>
          </p:cNvPr>
          <p:cNvPicPr>
            <a:picLocks noChangeAspect="1"/>
          </p:cNvPicPr>
          <p:nvPr/>
        </p:nvPicPr>
        <p:blipFill rotWithShape="1">
          <a:blip r:embed="rId19"/>
          <a:srcRect l="1366" t="3174"/>
          <a:stretch/>
        </p:blipFill>
        <p:spPr>
          <a:xfrm>
            <a:off x="11723068" y="18589265"/>
            <a:ext cx="5502126" cy="3813470"/>
          </a:xfrm>
          <a:prstGeom prst="rect">
            <a:avLst/>
          </a:prstGeom>
        </p:spPr>
      </p:pic>
      <p:grpSp>
        <p:nvGrpSpPr>
          <p:cNvPr id="113" name="Group 112">
            <a:extLst>
              <a:ext uri="{FF2B5EF4-FFF2-40B4-BE49-F238E27FC236}">
                <a16:creationId xmlns:a16="http://schemas.microsoft.com/office/drawing/2014/main" id="{DB4437D7-FD49-4C76-984C-F1B10CF57F46}"/>
              </a:ext>
            </a:extLst>
          </p:cNvPr>
          <p:cNvGrpSpPr/>
          <p:nvPr/>
        </p:nvGrpSpPr>
        <p:grpSpPr>
          <a:xfrm>
            <a:off x="11657520" y="16917913"/>
            <a:ext cx="5771183" cy="1648155"/>
            <a:chOff x="11657520" y="16917913"/>
            <a:chExt cx="5771183" cy="1648155"/>
          </a:xfrm>
        </p:grpSpPr>
        <p:pic>
          <p:nvPicPr>
            <p:cNvPr id="107" name="Picture 106">
              <a:extLst>
                <a:ext uri="{FF2B5EF4-FFF2-40B4-BE49-F238E27FC236}">
                  <a16:creationId xmlns:a16="http://schemas.microsoft.com/office/drawing/2014/main" id="{E6572B1E-EEAA-4C2F-96FA-E82C531FADE3}"/>
                </a:ext>
              </a:extLst>
            </p:cNvPr>
            <p:cNvPicPr>
              <a:picLocks noChangeAspect="1"/>
            </p:cNvPicPr>
            <p:nvPr/>
          </p:nvPicPr>
          <p:blipFill rotWithShape="1">
            <a:blip r:embed="rId20"/>
            <a:srcRect r="52504"/>
            <a:stretch/>
          </p:blipFill>
          <p:spPr>
            <a:xfrm>
              <a:off x="14636303" y="17085885"/>
              <a:ext cx="2792400" cy="1480183"/>
            </a:xfrm>
            <a:prstGeom prst="rect">
              <a:avLst/>
            </a:prstGeom>
          </p:spPr>
        </p:pic>
        <p:pic>
          <p:nvPicPr>
            <p:cNvPr id="13" name="Picture 12">
              <a:extLst>
                <a:ext uri="{FF2B5EF4-FFF2-40B4-BE49-F238E27FC236}">
                  <a16:creationId xmlns:a16="http://schemas.microsoft.com/office/drawing/2014/main" id="{0883910E-7BA8-41DD-A3E1-B1A6596C3075}"/>
                </a:ext>
              </a:extLst>
            </p:cNvPr>
            <p:cNvPicPr>
              <a:picLocks noChangeAspect="1"/>
            </p:cNvPicPr>
            <p:nvPr/>
          </p:nvPicPr>
          <p:blipFill rotWithShape="1">
            <a:blip r:embed="rId20"/>
            <a:srcRect l="50224" r="2279"/>
            <a:stretch/>
          </p:blipFill>
          <p:spPr>
            <a:xfrm>
              <a:off x="11657520" y="16917913"/>
              <a:ext cx="2792400" cy="1480183"/>
            </a:xfrm>
            <a:prstGeom prst="rect">
              <a:avLst/>
            </a:prstGeom>
          </p:spPr>
        </p:pic>
      </p:grpSp>
      <p:sp>
        <p:nvSpPr>
          <p:cNvPr id="121" name="Rectangle: Rounded Corners 120">
            <a:extLst>
              <a:ext uri="{FF2B5EF4-FFF2-40B4-BE49-F238E27FC236}">
                <a16:creationId xmlns:a16="http://schemas.microsoft.com/office/drawing/2014/main" id="{B287B7A2-9F71-4D39-8D6C-5640E36D507B}"/>
              </a:ext>
            </a:extLst>
          </p:cNvPr>
          <p:cNvSpPr/>
          <p:nvPr/>
        </p:nvSpPr>
        <p:spPr>
          <a:xfrm>
            <a:off x="17818342" y="21195141"/>
            <a:ext cx="2784595" cy="724764"/>
          </a:xfrm>
          <a:prstGeom prst="roundRect">
            <a:avLst/>
          </a:prstGeom>
          <a:solidFill>
            <a:srgbClr val="FF7F0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ea typeface="+mn-ea"/>
                <a:cs typeface="+mn-cs"/>
              </a:rPr>
              <a:t>Short Delays</a:t>
            </a:r>
          </a:p>
        </p:txBody>
      </p:sp>
      <p:sp>
        <p:nvSpPr>
          <p:cNvPr id="122" name="Rectangle: Rounded Corners 121">
            <a:extLst>
              <a:ext uri="{FF2B5EF4-FFF2-40B4-BE49-F238E27FC236}">
                <a16:creationId xmlns:a16="http://schemas.microsoft.com/office/drawing/2014/main" id="{9721913A-B908-463C-A442-4273B7A6123F}"/>
              </a:ext>
            </a:extLst>
          </p:cNvPr>
          <p:cNvSpPr/>
          <p:nvPr/>
        </p:nvSpPr>
        <p:spPr>
          <a:xfrm>
            <a:off x="17818342" y="17886639"/>
            <a:ext cx="2818863" cy="710362"/>
          </a:xfrm>
          <a:prstGeom prst="roundRect">
            <a:avLst/>
          </a:prstGeom>
          <a:solidFill>
            <a:srgbClr val="FF7F0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ea typeface="+mn-ea"/>
                <a:cs typeface="+mn-cs"/>
              </a:rPr>
              <a:t>Closed-Loop Control</a:t>
            </a:r>
          </a:p>
        </p:txBody>
      </p:sp>
      <p:sp>
        <p:nvSpPr>
          <p:cNvPr id="123" name="Rectangle: Rounded Corners 122">
            <a:extLst>
              <a:ext uri="{FF2B5EF4-FFF2-40B4-BE49-F238E27FC236}">
                <a16:creationId xmlns:a16="http://schemas.microsoft.com/office/drawing/2014/main" id="{7F38630E-027F-4360-8BE2-50147AD925B8}"/>
              </a:ext>
            </a:extLst>
          </p:cNvPr>
          <p:cNvSpPr/>
          <p:nvPr/>
        </p:nvSpPr>
        <p:spPr>
          <a:xfrm>
            <a:off x="17818342" y="19542278"/>
            <a:ext cx="2780195" cy="710362"/>
          </a:xfrm>
          <a:prstGeom prst="roundRect">
            <a:avLst/>
          </a:prstGeom>
          <a:solidFill>
            <a:srgbClr val="FF7F0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rPr>
              <a:t>Wireless System</a:t>
            </a:r>
          </a:p>
        </p:txBody>
      </p:sp>
      <p:pic>
        <p:nvPicPr>
          <p:cNvPr id="164" name="Picture 163">
            <a:extLst>
              <a:ext uri="{FF2B5EF4-FFF2-40B4-BE49-F238E27FC236}">
                <a16:creationId xmlns:a16="http://schemas.microsoft.com/office/drawing/2014/main" id="{6400005A-1348-4997-9018-0861B68A13CD}"/>
              </a:ext>
            </a:extLst>
          </p:cNvPr>
          <p:cNvPicPr>
            <a:picLocks noChangeAspect="1"/>
          </p:cNvPicPr>
          <p:nvPr/>
        </p:nvPicPr>
        <p:blipFill rotWithShape="1">
          <a:blip r:embed="rId21"/>
          <a:srcRect l="7198" r="5767"/>
          <a:stretch/>
        </p:blipFill>
        <p:spPr>
          <a:xfrm>
            <a:off x="31085651" y="8316315"/>
            <a:ext cx="11212579" cy="4749417"/>
          </a:xfrm>
          <a:prstGeom prst="rect">
            <a:avLst/>
          </a:prstGeom>
          <a:ln w="38100">
            <a:solidFill>
              <a:srgbClr val="003B79"/>
            </a:solidFill>
          </a:ln>
        </p:spPr>
      </p:pic>
      <p:sp>
        <p:nvSpPr>
          <p:cNvPr id="8" name="Rectangle: Rounded Corners 7">
            <a:extLst>
              <a:ext uri="{FF2B5EF4-FFF2-40B4-BE49-F238E27FC236}">
                <a16:creationId xmlns:a16="http://schemas.microsoft.com/office/drawing/2014/main" id="{B16ADED5-8057-4F7C-AE25-61DD3D165091}"/>
              </a:ext>
            </a:extLst>
          </p:cNvPr>
          <p:cNvSpPr/>
          <p:nvPr/>
        </p:nvSpPr>
        <p:spPr>
          <a:xfrm>
            <a:off x="462951" y="12955457"/>
            <a:ext cx="10460635" cy="1034278"/>
          </a:xfrm>
          <a:prstGeom prst="roundRect">
            <a:avLst/>
          </a:prstGeom>
          <a:solidFill>
            <a:srgbClr val="00437E"/>
          </a:solidFill>
          <a:ln w="15875" cap="flat" cmpd="sng" algn="ctr">
            <a:noFill/>
            <a:prstDash val="solid"/>
          </a:ln>
          <a:effectLst/>
        </p:spPr>
        <p:txBody>
          <a:bodyPr rtlCol="0" anchor="ctr"/>
          <a:lstStyle/>
          <a:p>
            <a:pPr lvl="0" algn="ctr"/>
            <a:r>
              <a:rPr lang="en-US" sz="5400" dirty="0">
                <a:solidFill>
                  <a:srgbClr val="EEECE1"/>
                </a:solidFill>
              </a:rPr>
              <a:t>2. DBS</a:t>
            </a:r>
            <a:endParaRPr lang="en-GB" sz="5400" dirty="0">
              <a:solidFill>
                <a:srgbClr val="000000"/>
              </a:solidFill>
            </a:endParaRPr>
          </a:p>
        </p:txBody>
      </p:sp>
      <p:sp>
        <p:nvSpPr>
          <p:cNvPr id="14" name="Rectangle: Rounded Corners 13">
            <a:extLst>
              <a:ext uri="{FF2B5EF4-FFF2-40B4-BE49-F238E27FC236}">
                <a16:creationId xmlns:a16="http://schemas.microsoft.com/office/drawing/2014/main" id="{6F632BC3-792C-42CF-BC34-A367DABF6936}"/>
              </a:ext>
            </a:extLst>
          </p:cNvPr>
          <p:cNvSpPr/>
          <p:nvPr/>
        </p:nvSpPr>
        <p:spPr>
          <a:xfrm>
            <a:off x="462952" y="6772180"/>
            <a:ext cx="10460636" cy="1077210"/>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2"/>
                </a:solidFill>
              </a:rPr>
              <a:t>1. What Is Parkinson's Disease?</a:t>
            </a:r>
          </a:p>
        </p:txBody>
      </p:sp>
      <p:sp>
        <p:nvSpPr>
          <p:cNvPr id="51" name="Rectangle: Rounded Corners 50">
            <a:extLst>
              <a:ext uri="{FF2B5EF4-FFF2-40B4-BE49-F238E27FC236}">
                <a16:creationId xmlns:a16="http://schemas.microsoft.com/office/drawing/2014/main" id="{AAFC78FE-0123-4878-BE9C-AB617C9F3A7D}"/>
              </a:ext>
            </a:extLst>
          </p:cNvPr>
          <p:cNvSpPr/>
          <p:nvPr/>
        </p:nvSpPr>
        <p:spPr>
          <a:xfrm>
            <a:off x="11349583" y="15915342"/>
            <a:ext cx="9365841"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6. Wireless 2100 System</a:t>
            </a:r>
            <a:endParaRPr lang="en-GB" sz="5400" dirty="0">
              <a:solidFill>
                <a:schemeClr val="bg1"/>
              </a:solidFill>
            </a:endParaRPr>
          </a:p>
        </p:txBody>
      </p:sp>
      <p:sp>
        <p:nvSpPr>
          <p:cNvPr id="53" name="Rectangle: Rounded Corners 52">
            <a:extLst>
              <a:ext uri="{FF2B5EF4-FFF2-40B4-BE49-F238E27FC236}">
                <a16:creationId xmlns:a16="http://schemas.microsoft.com/office/drawing/2014/main" id="{9C6C0651-B2E6-40A9-9C65-F48107CBE6E7}"/>
              </a:ext>
            </a:extLst>
          </p:cNvPr>
          <p:cNvSpPr/>
          <p:nvPr/>
        </p:nvSpPr>
        <p:spPr>
          <a:xfrm>
            <a:off x="425398" y="17756968"/>
            <a:ext cx="10460635" cy="1034278"/>
          </a:xfrm>
          <a:prstGeom prst="roundRect">
            <a:avLst/>
          </a:prstGeom>
          <a:solidFill>
            <a:srgbClr val="C00000"/>
          </a:solidFill>
          <a:ln w="15875" cap="flat" cmpd="sng" algn="ctr">
            <a:noFill/>
            <a:prstDash val="solid"/>
          </a:ln>
          <a:effectLst/>
        </p:spPr>
        <p:txBody>
          <a:bodyPr rtlCol="0" anchor="ctr"/>
          <a:lstStyle/>
          <a:p>
            <a:pPr lvl="0" algn="ctr"/>
            <a:r>
              <a:rPr lang="en-US" sz="5400" dirty="0">
                <a:solidFill>
                  <a:srgbClr val="EEECE1"/>
                </a:solidFill>
              </a:rPr>
              <a:t>3. Traditional DBS</a:t>
            </a:r>
            <a:endParaRPr lang="en-GB" sz="5400" dirty="0">
              <a:solidFill>
                <a:srgbClr val="000000"/>
              </a:solidFill>
            </a:endParaRPr>
          </a:p>
        </p:txBody>
      </p:sp>
      <p:sp>
        <p:nvSpPr>
          <p:cNvPr id="54" name="Rectangle: Rounded Corners 53">
            <a:extLst>
              <a:ext uri="{FF2B5EF4-FFF2-40B4-BE49-F238E27FC236}">
                <a16:creationId xmlns:a16="http://schemas.microsoft.com/office/drawing/2014/main" id="{F97D2FE4-C59E-4537-A4BA-61AA9748F7DB}"/>
              </a:ext>
            </a:extLst>
          </p:cNvPr>
          <p:cNvSpPr/>
          <p:nvPr/>
        </p:nvSpPr>
        <p:spPr>
          <a:xfrm>
            <a:off x="456871" y="23653832"/>
            <a:ext cx="10460635" cy="1034278"/>
          </a:xfrm>
          <a:prstGeom prst="roundRect">
            <a:avLst/>
          </a:prstGeom>
          <a:solidFill>
            <a:srgbClr val="FF7F00"/>
          </a:solidFill>
          <a:ln w="15875" cap="flat" cmpd="sng" algn="ctr">
            <a:noFill/>
            <a:prstDash val="solid"/>
          </a:ln>
          <a:effectLst/>
        </p:spPr>
        <p:txBody>
          <a:bodyPr rtlCol="0" anchor="ctr"/>
          <a:lstStyle/>
          <a:p>
            <a:pPr algn="ctr"/>
            <a:r>
              <a:rPr lang="en-US" sz="5400" dirty="0">
                <a:solidFill>
                  <a:srgbClr val="EEECE1"/>
                </a:solidFill>
              </a:rPr>
              <a:t>4. Closed-Loop Adaptive DBS</a:t>
            </a:r>
            <a:endParaRPr lang="en-GB" sz="5400" dirty="0">
              <a:solidFill>
                <a:srgbClr val="000000"/>
              </a:solidFill>
            </a:endParaRPr>
          </a:p>
        </p:txBody>
      </p:sp>
      <p:sp>
        <p:nvSpPr>
          <p:cNvPr id="57" name="Rectangle: Rounded Corners 56">
            <a:extLst>
              <a:ext uri="{FF2B5EF4-FFF2-40B4-BE49-F238E27FC236}">
                <a16:creationId xmlns:a16="http://schemas.microsoft.com/office/drawing/2014/main" id="{EBC56F15-11D5-4A65-B293-768428289E4E}"/>
              </a:ext>
            </a:extLst>
          </p:cNvPr>
          <p:cNvSpPr/>
          <p:nvPr/>
        </p:nvSpPr>
        <p:spPr>
          <a:xfrm>
            <a:off x="21279483" y="15915472"/>
            <a:ext cx="9365841"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7. System In Operation</a:t>
            </a:r>
            <a:endParaRPr lang="en-GB" sz="5400" dirty="0">
              <a:solidFill>
                <a:schemeClr val="bg1"/>
              </a:solidFill>
            </a:endParaRPr>
          </a:p>
        </p:txBody>
      </p:sp>
      <p:sp>
        <p:nvSpPr>
          <p:cNvPr id="58" name="Rectangle: Rounded Corners 57">
            <a:extLst>
              <a:ext uri="{FF2B5EF4-FFF2-40B4-BE49-F238E27FC236}">
                <a16:creationId xmlns:a16="http://schemas.microsoft.com/office/drawing/2014/main" id="{95877E7A-8C01-4936-AB20-FCA86F89256F}"/>
              </a:ext>
            </a:extLst>
          </p:cNvPr>
          <p:cNvSpPr/>
          <p:nvPr/>
        </p:nvSpPr>
        <p:spPr>
          <a:xfrm>
            <a:off x="31054359" y="6778492"/>
            <a:ext cx="11286452"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10. Threshold Triggered</a:t>
            </a:r>
            <a:r>
              <a:rPr lang="en-GB" sz="5400" dirty="0">
                <a:solidFill>
                  <a:schemeClr val="bg1"/>
                </a:solidFill>
              </a:rPr>
              <a:t> Stimulation</a:t>
            </a:r>
            <a:endParaRPr lang="en-US" sz="5400" dirty="0">
              <a:solidFill>
                <a:schemeClr val="bg1"/>
              </a:solidFill>
            </a:endParaRPr>
          </a:p>
        </p:txBody>
      </p:sp>
      <p:sp>
        <p:nvSpPr>
          <p:cNvPr id="59" name="Rectangle: Rounded Corners 58">
            <a:extLst>
              <a:ext uri="{FF2B5EF4-FFF2-40B4-BE49-F238E27FC236}">
                <a16:creationId xmlns:a16="http://schemas.microsoft.com/office/drawing/2014/main" id="{302F887E-F8BA-4B46-819B-FA1803AA07B5}"/>
              </a:ext>
            </a:extLst>
          </p:cNvPr>
          <p:cNvSpPr/>
          <p:nvPr/>
        </p:nvSpPr>
        <p:spPr>
          <a:xfrm>
            <a:off x="21158795" y="22997084"/>
            <a:ext cx="9365841"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9. Experimental Setup</a:t>
            </a:r>
            <a:endParaRPr lang="en-GB" sz="5400" dirty="0">
              <a:solidFill>
                <a:schemeClr val="bg1"/>
              </a:solidFill>
            </a:endParaRPr>
          </a:p>
        </p:txBody>
      </p:sp>
      <p:pic>
        <p:nvPicPr>
          <p:cNvPr id="62" name="Picture 61">
            <a:extLst>
              <a:ext uri="{FF2B5EF4-FFF2-40B4-BE49-F238E27FC236}">
                <a16:creationId xmlns:a16="http://schemas.microsoft.com/office/drawing/2014/main" id="{EBE66CAD-0471-4F20-94AB-E6CE8B16ABDB}"/>
              </a:ext>
            </a:extLst>
          </p:cNvPr>
          <p:cNvPicPr>
            <a:picLocks noChangeAspect="1"/>
          </p:cNvPicPr>
          <p:nvPr/>
        </p:nvPicPr>
        <p:blipFill>
          <a:blip r:embed="rId22"/>
          <a:stretch>
            <a:fillRect/>
          </a:stretch>
        </p:blipFill>
        <p:spPr>
          <a:xfrm>
            <a:off x="21266023" y="24398942"/>
            <a:ext cx="9317617" cy="3896052"/>
          </a:xfrm>
          <a:prstGeom prst="rect">
            <a:avLst/>
          </a:prstGeom>
        </p:spPr>
      </p:pic>
      <p:sp>
        <p:nvSpPr>
          <p:cNvPr id="74" name="Rectangle 73">
            <a:extLst>
              <a:ext uri="{FF2B5EF4-FFF2-40B4-BE49-F238E27FC236}">
                <a16:creationId xmlns:a16="http://schemas.microsoft.com/office/drawing/2014/main" id="{DAE8980A-986D-457A-86D7-5850024669A2}"/>
              </a:ext>
            </a:extLst>
          </p:cNvPr>
          <p:cNvSpPr/>
          <p:nvPr/>
        </p:nvSpPr>
        <p:spPr>
          <a:xfrm>
            <a:off x="11240196" y="24472652"/>
            <a:ext cx="9417799" cy="5914819"/>
          </a:xfrm>
          <a:prstGeom prst="rect">
            <a:avLst/>
          </a:prstGeom>
          <a:ln>
            <a:noFill/>
          </a:ln>
        </p:spPr>
      </p:sp>
      <p:sp>
        <p:nvSpPr>
          <p:cNvPr id="75" name="Freeform: Shape 74">
            <a:extLst>
              <a:ext uri="{FF2B5EF4-FFF2-40B4-BE49-F238E27FC236}">
                <a16:creationId xmlns:a16="http://schemas.microsoft.com/office/drawing/2014/main" id="{EA998208-A5DA-451C-897A-02C18A2B6CBA}"/>
              </a:ext>
            </a:extLst>
          </p:cNvPr>
          <p:cNvSpPr/>
          <p:nvPr/>
        </p:nvSpPr>
        <p:spPr>
          <a:xfrm>
            <a:off x="11244840" y="24472652"/>
            <a:ext cx="4396500" cy="800629"/>
          </a:xfrm>
          <a:custGeom>
            <a:avLst/>
            <a:gdLst>
              <a:gd name="connsiteX0" fmla="*/ 0 w 4396500"/>
              <a:gd name="connsiteY0" fmla="*/ 0 h 800629"/>
              <a:gd name="connsiteX1" fmla="*/ 4396500 w 4396500"/>
              <a:gd name="connsiteY1" fmla="*/ 0 h 800629"/>
              <a:gd name="connsiteX2" fmla="*/ 4396500 w 4396500"/>
              <a:gd name="connsiteY2" fmla="*/ 800629 h 800629"/>
              <a:gd name="connsiteX3" fmla="*/ 0 w 4396500"/>
              <a:gd name="connsiteY3" fmla="*/ 800629 h 800629"/>
              <a:gd name="connsiteX4" fmla="*/ 0 w 4396500"/>
              <a:gd name="connsiteY4" fmla="*/ 0 h 8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800629">
                <a:moveTo>
                  <a:pt x="0" y="0"/>
                </a:moveTo>
                <a:lnTo>
                  <a:pt x="4396500" y="0"/>
                </a:lnTo>
                <a:lnTo>
                  <a:pt x="4396500" y="800629"/>
                </a:lnTo>
                <a:lnTo>
                  <a:pt x="0" y="800629"/>
                </a:lnTo>
                <a:lnTo>
                  <a:pt x="0" y="0"/>
                </a:lnTo>
                <a:close/>
              </a:path>
            </a:pathLst>
          </a:custGeom>
          <a:solidFill>
            <a:srgbClr val="FF7F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a:t>Threshold Triggered</a:t>
            </a:r>
            <a:endParaRPr lang="en-GB" sz="3600" kern="1200" dirty="0"/>
          </a:p>
        </p:txBody>
      </p:sp>
      <p:sp>
        <p:nvSpPr>
          <p:cNvPr id="76" name="Freeform: Shape 75">
            <a:extLst>
              <a:ext uri="{FF2B5EF4-FFF2-40B4-BE49-F238E27FC236}">
                <a16:creationId xmlns:a16="http://schemas.microsoft.com/office/drawing/2014/main" id="{76621385-C601-4CBB-8B2E-8B919A35F8C8}"/>
              </a:ext>
            </a:extLst>
          </p:cNvPr>
          <p:cNvSpPr/>
          <p:nvPr/>
        </p:nvSpPr>
        <p:spPr>
          <a:xfrm>
            <a:off x="11244840" y="25273282"/>
            <a:ext cx="4396500" cy="4735428"/>
          </a:xfrm>
          <a:custGeom>
            <a:avLst/>
            <a:gdLst>
              <a:gd name="connsiteX0" fmla="*/ 0 w 4396500"/>
              <a:gd name="connsiteY0" fmla="*/ 0 h 5114189"/>
              <a:gd name="connsiteX1" fmla="*/ 4396500 w 4396500"/>
              <a:gd name="connsiteY1" fmla="*/ 0 h 5114189"/>
              <a:gd name="connsiteX2" fmla="*/ 4396500 w 4396500"/>
              <a:gd name="connsiteY2" fmla="*/ 5114189 h 5114189"/>
              <a:gd name="connsiteX3" fmla="*/ 0 w 4396500"/>
              <a:gd name="connsiteY3" fmla="*/ 5114189 h 5114189"/>
              <a:gd name="connsiteX4" fmla="*/ 0 w 4396500"/>
              <a:gd name="connsiteY4" fmla="*/ 0 h 5114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5114189">
                <a:moveTo>
                  <a:pt x="0" y="0"/>
                </a:moveTo>
                <a:lnTo>
                  <a:pt x="4396500" y="0"/>
                </a:lnTo>
                <a:lnTo>
                  <a:pt x="4396500" y="5114189"/>
                </a:lnTo>
                <a:lnTo>
                  <a:pt x="0" y="5114189"/>
                </a:lnTo>
                <a:lnTo>
                  <a:pt x="0" y="0"/>
                </a:lnTo>
                <a:close/>
              </a:path>
            </a:pathLst>
          </a:custGeom>
          <a:solidFill>
            <a:srgbClr val="FFD5AB">
              <a:alpha val="89804"/>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Threshold triggered</a:t>
            </a:r>
            <a:endParaRPr lang="en-GB" sz="3200" kern="1200" dirty="0"/>
          </a:p>
          <a:p>
            <a:pPr marL="285750" lvl="1" indent="-285750" algn="l" defTabSz="1422400">
              <a:lnSpc>
                <a:spcPct val="90000"/>
              </a:lnSpc>
              <a:spcBef>
                <a:spcPct val="0"/>
              </a:spcBef>
              <a:spcAft>
                <a:spcPct val="15000"/>
              </a:spcAft>
              <a:buChar char="•"/>
            </a:pPr>
            <a:endParaRPr lang="en-GB" sz="3200" kern="1200" dirty="0"/>
          </a:p>
          <a:p>
            <a:pPr marL="285750" lvl="1" indent="-285750" algn="l" defTabSz="1422400">
              <a:lnSpc>
                <a:spcPct val="90000"/>
              </a:lnSpc>
              <a:spcBef>
                <a:spcPct val="0"/>
              </a:spcBef>
              <a:spcAft>
                <a:spcPct val="15000"/>
              </a:spcAft>
              <a:buChar char="•"/>
            </a:pPr>
            <a:r>
              <a:rPr lang="en-US" sz="3200" kern="1200" dirty="0"/>
              <a:t>Single pulse pattern</a:t>
            </a:r>
            <a:endParaRPr lang="en-GB" sz="3200" kern="1200" dirty="0"/>
          </a:p>
          <a:p>
            <a:pPr marL="285750" lvl="1" indent="-285750" algn="l" defTabSz="1422400">
              <a:lnSpc>
                <a:spcPct val="90000"/>
              </a:lnSpc>
              <a:spcBef>
                <a:spcPct val="0"/>
              </a:spcBef>
              <a:spcAft>
                <a:spcPct val="15000"/>
              </a:spcAft>
              <a:buChar char="•"/>
            </a:pPr>
            <a:endParaRPr lang="en-GB" sz="3200" kern="1200" dirty="0"/>
          </a:p>
          <a:p>
            <a:pPr marL="285750" lvl="1" indent="-285750" algn="l" defTabSz="1422400">
              <a:lnSpc>
                <a:spcPct val="90000"/>
              </a:lnSpc>
              <a:spcBef>
                <a:spcPct val="0"/>
              </a:spcBef>
              <a:spcAft>
                <a:spcPct val="15000"/>
              </a:spcAft>
              <a:buChar char="•"/>
            </a:pPr>
            <a:r>
              <a:rPr lang="en-US" sz="3200" kern="1200" dirty="0"/>
              <a:t>Set through GUI</a:t>
            </a:r>
            <a:endParaRPr lang="en-GB" sz="3200" kern="1200" dirty="0"/>
          </a:p>
          <a:p>
            <a:pPr marL="285750" lvl="1" indent="-285750" algn="l" defTabSz="1422400">
              <a:lnSpc>
                <a:spcPct val="90000"/>
              </a:lnSpc>
              <a:spcBef>
                <a:spcPct val="0"/>
              </a:spcBef>
              <a:spcAft>
                <a:spcPct val="15000"/>
              </a:spcAft>
              <a:buChar char="•"/>
            </a:pPr>
            <a:endParaRPr lang="en-GB" sz="3200" kern="1200" dirty="0"/>
          </a:p>
          <a:p>
            <a:pPr marL="285750" lvl="1" indent="-285750" algn="l" defTabSz="1422400">
              <a:lnSpc>
                <a:spcPct val="90000"/>
              </a:lnSpc>
              <a:spcBef>
                <a:spcPct val="0"/>
              </a:spcBef>
              <a:spcAft>
                <a:spcPct val="15000"/>
              </a:spcAft>
              <a:buNone/>
            </a:pPr>
            <a:r>
              <a:rPr lang="en-US" sz="3200" kern="1200" dirty="0"/>
              <a:t>-&gt;Small delays</a:t>
            </a:r>
            <a:endParaRPr lang="en-GB" sz="3200" kern="1200" dirty="0"/>
          </a:p>
        </p:txBody>
      </p:sp>
      <p:sp>
        <p:nvSpPr>
          <p:cNvPr id="77" name="Freeform: Shape 76">
            <a:extLst>
              <a:ext uri="{FF2B5EF4-FFF2-40B4-BE49-F238E27FC236}">
                <a16:creationId xmlns:a16="http://schemas.microsoft.com/office/drawing/2014/main" id="{3D989937-07DA-4075-AD11-6E6E806D59D4}"/>
              </a:ext>
            </a:extLst>
          </p:cNvPr>
          <p:cNvSpPr/>
          <p:nvPr/>
        </p:nvSpPr>
        <p:spPr>
          <a:xfrm>
            <a:off x="16256850" y="24472652"/>
            <a:ext cx="4396500" cy="800629"/>
          </a:xfrm>
          <a:custGeom>
            <a:avLst/>
            <a:gdLst>
              <a:gd name="connsiteX0" fmla="*/ 0 w 4396500"/>
              <a:gd name="connsiteY0" fmla="*/ 0 h 800629"/>
              <a:gd name="connsiteX1" fmla="*/ 4396500 w 4396500"/>
              <a:gd name="connsiteY1" fmla="*/ 0 h 800629"/>
              <a:gd name="connsiteX2" fmla="*/ 4396500 w 4396500"/>
              <a:gd name="connsiteY2" fmla="*/ 800629 h 800629"/>
              <a:gd name="connsiteX3" fmla="*/ 0 w 4396500"/>
              <a:gd name="connsiteY3" fmla="*/ 800629 h 800629"/>
              <a:gd name="connsiteX4" fmla="*/ 0 w 4396500"/>
              <a:gd name="connsiteY4" fmla="*/ 0 h 8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800629">
                <a:moveTo>
                  <a:pt x="0" y="0"/>
                </a:moveTo>
                <a:lnTo>
                  <a:pt x="4396500" y="0"/>
                </a:lnTo>
                <a:lnTo>
                  <a:pt x="4396500" y="800629"/>
                </a:lnTo>
                <a:lnTo>
                  <a:pt x="0" y="800629"/>
                </a:lnTo>
                <a:lnTo>
                  <a:pt x="0" y="0"/>
                </a:lnTo>
                <a:close/>
              </a:path>
            </a:pathLst>
          </a:custGeom>
          <a:solidFill>
            <a:srgbClr val="FF7F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a:t>DSP Triggered</a:t>
            </a:r>
            <a:endParaRPr lang="en-GB" sz="3600" kern="1200" dirty="0"/>
          </a:p>
        </p:txBody>
      </p:sp>
      <p:sp>
        <p:nvSpPr>
          <p:cNvPr id="78" name="Freeform: Shape 77">
            <a:extLst>
              <a:ext uri="{FF2B5EF4-FFF2-40B4-BE49-F238E27FC236}">
                <a16:creationId xmlns:a16="http://schemas.microsoft.com/office/drawing/2014/main" id="{8FA07D6B-5698-4055-A0C1-97596983CE09}"/>
              </a:ext>
            </a:extLst>
          </p:cNvPr>
          <p:cNvSpPr/>
          <p:nvPr/>
        </p:nvSpPr>
        <p:spPr>
          <a:xfrm>
            <a:off x="16256850" y="25273282"/>
            <a:ext cx="4396500" cy="4735428"/>
          </a:xfrm>
          <a:custGeom>
            <a:avLst/>
            <a:gdLst>
              <a:gd name="connsiteX0" fmla="*/ 0 w 4396500"/>
              <a:gd name="connsiteY0" fmla="*/ 0 h 5114189"/>
              <a:gd name="connsiteX1" fmla="*/ 4396500 w 4396500"/>
              <a:gd name="connsiteY1" fmla="*/ 0 h 5114189"/>
              <a:gd name="connsiteX2" fmla="*/ 4396500 w 4396500"/>
              <a:gd name="connsiteY2" fmla="*/ 5114189 h 5114189"/>
              <a:gd name="connsiteX3" fmla="*/ 0 w 4396500"/>
              <a:gd name="connsiteY3" fmla="*/ 5114189 h 5114189"/>
              <a:gd name="connsiteX4" fmla="*/ 0 w 4396500"/>
              <a:gd name="connsiteY4" fmla="*/ 0 h 5114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5114189">
                <a:moveTo>
                  <a:pt x="0" y="0"/>
                </a:moveTo>
                <a:lnTo>
                  <a:pt x="4396500" y="0"/>
                </a:lnTo>
                <a:lnTo>
                  <a:pt x="4396500" y="5114189"/>
                </a:lnTo>
                <a:lnTo>
                  <a:pt x="0" y="5114189"/>
                </a:lnTo>
                <a:lnTo>
                  <a:pt x="0" y="0"/>
                </a:lnTo>
                <a:close/>
              </a:path>
            </a:pathLst>
          </a:custGeom>
          <a:solidFill>
            <a:srgbClr val="FFD5AB">
              <a:alpha val="89804"/>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Any processing algorithm</a:t>
            </a:r>
            <a:endParaRPr lang="en-GB" sz="3200" kern="1200" dirty="0"/>
          </a:p>
          <a:p>
            <a:pPr marL="57150" lvl="1" indent="-57150" algn="l" defTabSz="444500">
              <a:lnSpc>
                <a:spcPct val="90000"/>
              </a:lnSpc>
              <a:spcBef>
                <a:spcPct val="0"/>
              </a:spcBef>
              <a:spcAft>
                <a:spcPct val="15000"/>
              </a:spcAft>
              <a:buChar char="•"/>
            </a:pPr>
            <a:endParaRPr lang="en-GB" sz="1050" kern="1200" dirty="0"/>
          </a:p>
          <a:p>
            <a:pPr marL="285750" lvl="1" indent="-285750" algn="l" defTabSz="1422400">
              <a:lnSpc>
                <a:spcPct val="90000"/>
              </a:lnSpc>
              <a:spcBef>
                <a:spcPct val="0"/>
              </a:spcBef>
              <a:spcAft>
                <a:spcPct val="15000"/>
              </a:spcAft>
              <a:buChar char="•"/>
            </a:pPr>
            <a:r>
              <a:rPr lang="en-US" sz="3200" kern="1200" dirty="0"/>
              <a:t>16 pulse patterns </a:t>
            </a:r>
            <a:endParaRPr lang="en-GB" sz="3200" kern="1200" dirty="0"/>
          </a:p>
          <a:p>
            <a:pPr marL="285750" lvl="1" indent="-285750" algn="l" defTabSz="1422400">
              <a:lnSpc>
                <a:spcPct val="90000"/>
              </a:lnSpc>
              <a:spcBef>
                <a:spcPct val="0"/>
              </a:spcBef>
              <a:spcAft>
                <a:spcPct val="15000"/>
              </a:spcAft>
              <a:buChar char="•"/>
            </a:pPr>
            <a:endParaRPr lang="en-GB" sz="1050" kern="1200" dirty="0"/>
          </a:p>
          <a:p>
            <a:pPr marL="285750" lvl="1" indent="-285750" algn="l" defTabSz="1422400">
              <a:lnSpc>
                <a:spcPct val="90000"/>
              </a:lnSpc>
              <a:spcBef>
                <a:spcPct val="0"/>
              </a:spcBef>
              <a:spcAft>
                <a:spcPct val="15000"/>
              </a:spcAft>
              <a:buChar char="•"/>
            </a:pPr>
            <a:r>
              <a:rPr lang="en-US" sz="3200" kern="1200" dirty="0"/>
              <a:t>Set through programming DSP</a:t>
            </a:r>
            <a:endParaRPr lang="en-GB" sz="3200" kern="1200" dirty="0"/>
          </a:p>
          <a:p>
            <a:pPr marL="285750" lvl="1" indent="-285750" algn="l" defTabSz="1422400">
              <a:lnSpc>
                <a:spcPct val="90000"/>
              </a:lnSpc>
              <a:spcBef>
                <a:spcPct val="0"/>
              </a:spcBef>
              <a:spcAft>
                <a:spcPct val="15000"/>
              </a:spcAft>
              <a:buChar char="•"/>
            </a:pPr>
            <a:endParaRPr lang="en-GB" sz="1050" kern="1200" dirty="0"/>
          </a:p>
          <a:p>
            <a:pPr marL="285750" lvl="1" indent="-285750" algn="l" defTabSz="1422400">
              <a:lnSpc>
                <a:spcPct val="90000"/>
              </a:lnSpc>
              <a:spcBef>
                <a:spcPct val="0"/>
              </a:spcBef>
              <a:spcAft>
                <a:spcPct val="15000"/>
              </a:spcAft>
              <a:buChar char="•"/>
            </a:pPr>
            <a:r>
              <a:rPr lang="en-US" sz="3200" kern="1200" dirty="0"/>
              <a:t>DSP “calls” pulse patterns</a:t>
            </a:r>
          </a:p>
          <a:p>
            <a:pPr marL="0" lvl="1" algn="l" defTabSz="1422400">
              <a:lnSpc>
                <a:spcPct val="90000"/>
              </a:lnSpc>
              <a:spcBef>
                <a:spcPct val="0"/>
              </a:spcBef>
              <a:spcAft>
                <a:spcPct val="15000"/>
              </a:spcAft>
            </a:pPr>
            <a:endParaRPr lang="en-US" sz="1050" kern="1200" dirty="0"/>
          </a:p>
          <a:p>
            <a:pPr marL="285750" lvl="1" indent="-285750" algn="l" defTabSz="1422400">
              <a:lnSpc>
                <a:spcPct val="90000"/>
              </a:lnSpc>
              <a:spcBef>
                <a:spcPct val="0"/>
              </a:spcBef>
              <a:spcAft>
                <a:spcPct val="15000"/>
              </a:spcAft>
              <a:buNone/>
            </a:pPr>
            <a:r>
              <a:rPr lang="en-US" sz="3200" kern="1200" dirty="0"/>
              <a:t>-&gt;Intermediate delays</a:t>
            </a:r>
          </a:p>
        </p:txBody>
      </p:sp>
      <p:sp>
        <p:nvSpPr>
          <p:cNvPr id="65" name="Rectangle: Rounded Corners 64">
            <a:extLst>
              <a:ext uri="{FF2B5EF4-FFF2-40B4-BE49-F238E27FC236}">
                <a16:creationId xmlns:a16="http://schemas.microsoft.com/office/drawing/2014/main" id="{D756CB52-1007-46EB-80AA-D391857B64FE}"/>
              </a:ext>
            </a:extLst>
          </p:cNvPr>
          <p:cNvSpPr/>
          <p:nvPr/>
        </p:nvSpPr>
        <p:spPr>
          <a:xfrm>
            <a:off x="11254874" y="22997084"/>
            <a:ext cx="9369510"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8. Stimulation Control Options</a:t>
            </a:r>
            <a:endParaRPr lang="en-GB" sz="5400" dirty="0">
              <a:solidFill>
                <a:schemeClr val="bg1"/>
              </a:solidFill>
            </a:endParaRPr>
          </a:p>
        </p:txBody>
      </p:sp>
      <p:pic>
        <p:nvPicPr>
          <p:cNvPr id="70" name="Picture 69" descr="A screenshot of a computer screen&#10;&#10;Description automatically generated">
            <a:extLst>
              <a:ext uri="{FF2B5EF4-FFF2-40B4-BE49-F238E27FC236}">
                <a16:creationId xmlns:a16="http://schemas.microsoft.com/office/drawing/2014/main" id="{6B51A224-034E-4E70-B383-D6D41577EBB3}"/>
              </a:ext>
            </a:extLst>
          </p:cNvPr>
          <p:cNvPicPr>
            <a:picLocks noChangeAspect="1"/>
          </p:cNvPicPr>
          <p:nvPr/>
        </p:nvPicPr>
        <p:blipFill rotWithShape="1">
          <a:blip r:embed="rId23"/>
          <a:srcRect t="15058" b="10103"/>
          <a:stretch/>
        </p:blipFill>
        <p:spPr>
          <a:xfrm>
            <a:off x="35417751" y="16183658"/>
            <a:ext cx="6757525" cy="2843293"/>
          </a:xfrm>
          <a:prstGeom prst="rect">
            <a:avLst/>
          </a:prstGeom>
          <a:ln w="38100">
            <a:solidFill>
              <a:srgbClr val="00437E"/>
            </a:solidFill>
          </a:ln>
        </p:spPr>
      </p:pic>
      <p:pic>
        <p:nvPicPr>
          <p:cNvPr id="72" name="Picture 71" descr="A screenshot of a computer screen&#10;&#10;Description automatically generated">
            <a:extLst>
              <a:ext uri="{FF2B5EF4-FFF2-40B4-BE49-F238E27FC236}">
                <a16:creationId xmlns:a16="http://schemas.microsoft.com/office/drawing/2014/main" id="{7C953627-1BDC-4563-8299-8D7044B8E98A}"/>
              </a:ext>
            </a:extLst>
          </p:cNvPr>
          <p:cNvPicPr>
            <a:picLocks noChangeAspect="1"/>
          </p:cNvPicPr>
          <p:nvPr/>
        </p:nvPicPr>
        <p:blipFill rotWithShape="1">
          <a:blip r:embed="rId24"/>
          <a:srcRect t="15031" b="11295"/>
          <a:stretch/>
        </p:blipFill>
        <p:spPr>
          <a:xfrm>
            <a:off x="35419836" y="19367970"/>
            <a:ext cx="6757525" cy="2799073"/>
          </a:xfrm>
          <a:prstGeom prst="rect">
            <a:avLst/>
          </a:prstGeom>
          <a:ln w="38100">
            <a:solidFill>
              <a:srgbClr val="00437E"/>
            </a:solidFill>
          </a:ln>
        </p:spPr>
      </p:pic>
      <p:pic>
        <p:nvPicPr>
          <p:cNvPr id="28" name="Picture 27">
            <a:extLst>
              <a:ext uri="{FF2B5EF4-FFF2-40B4-BE49-F238E27FC236}">
                <a16:creationId xmlns:a16="http://schemas.microsoft.com/office/drawing/2014/main" id="{6E0C5D65-328D-4070-823A-8D130612305C}"/>
              </a:ext>
            </a:extLst>
          </p:cNvPr>
          <p:cNvPicPr>
            <a:picLocks noChangeAspect="1"/>
          </p:cNvPicPr>
          <p:nvPr/>
        </p:nvPicPr>
        <p:blipFill rotWithShape="1">
          <a:blip r:embed="rId25"/>
          <a:srcRect t="13541" r="87714" b="54184"/>
          <a:stretch/>
        </p:blipFill>
        <p:spPr>
          <a:xfrm>
            <a:off x="21302313" y="28478118"/>
            <a:ext cx="1308152" cy="1610704"/>
          </a:xfrm>
          <a:prstGeom prst="rect">
            <a:avLst/>
          </a:prstGeom>
        </p:spPr>
      </p:pic>
      <p:pic>
        <p:nvPicPr>
          <p:cNvPr id="80" name="Picture 79">
            <a:extLst>
              <a:ext uri="{FF2B5EF4-FFF2-40B4-BE49-F238E27FC236}">
                <a16:creationId xmlns:a16="http://schemas.microsoft.com/office/drawing/2014/main" id="{806BD914-6FB5-46C8-AE9F-F8ED3C90BA2D}"/>
              </a:ext>
            </a:extLst>
          </p:cNvPr>
          <p:cNvPicPr>
            <a:picLocks noChangeAspect="1"/>
          </p:cNvPicPr>
          <p:nvPr/>
        </p:nvPicPr>
        <p:blipFill rotWithShape="1">
          <a:blip r:embed="rId25"/>
          <a:srcRect l="68193" t="12445" r="10496" b="55919"/>
          <a:stretch/>
        </p:blipFill>
        <p:spPr>
          <a:xfrm>
            <a:off x="28551328" y="28566021"/>
            <a:ext cx="2062240" cy="1434899"/>
          </a:xfrm>
          <a:prstGeom prst="rect">
            <a:avLst/>
          </a:prstGeom>
        </p:spPr>
      </p:pic>
      <p:pic>
        <p:nvPicPr>
          <p:cNvPr id="81" name="Picture 80">
            <a:extLst>
              <a:ext uri="{FF2B5EF4-FFF2-40B4-BE49-F238E27FC236}">
                <a16:creationId xmlns:a16="http://schemas.microsoft.com/office/drawing/2014/main" id="{BCBE72BA-851A-44F0-83CA-FD5C7C6D0C60}"/>
              </a:ext>
            </a:extLst>
          </p:cNvPr>
          <p:cNvPicPr>
            <a:picLocks noChangeAspect="1"/>
          </p:cNvPicPr>
          <p:nvPr/>
        </p:nvPicPr>
        <p:blipFill rotWithShape="1">
          <a:blip r:embed="rId25"/>
          <a:srcRect l="3303" t="56202" r="57240"/>
          <a:stretch/>
        </p:blipFill>
        <p:spPr>
          <a:xfrm>
            <a:off x="23975261" y="28448122"/>
            <a:ext cx="3211270" cy="1670696"/>
          </a:xfrm>
          <a:prstGeom prst="rect">
            <a:avLst/>
          </a:prstGeom>
        </p:spPr>
      </p:pic>
      <p:sp>
        <p:nvSpPr>
          <p:cNvPr id="82" name="Rectangle: Rounded Corners 81">
            <a:extLst>
              <a:ext uri="{FF2B5EF4-FFF2-40B4-BE49-F238E27FC236}">
                <a16:creationId xmlns:a16="http://schemas.microsoft.com/office/drawing/2014/main" id="{B541E277-96AC-44EF-984B-60A6E15D84CD}"/>
              </a:ext>
            </a:extLst>
          </p:cNvPr>
          <p:cNvSpPr/>
          <p:nvPr/>
        </p:nvSpPr>
        <p:spPr>
          <a:xfrm>
            <a:off x="31075642" y="14702549"/>
            <a:ext cx="11286452"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11. DSP Triggered</a:t>
            </a:r>
            <a:r>
              <a:rPr lang="en-GB" sz="5400" dirty="0">
                <a:solidFill>
                  <a:schemeClr val="bg1"/>
                </a:solidFill>
              </a:rPr>
              <a:t> Stimulation</a:t>
            </a:r>
            <a:endParaRPr lang="en-US" sz="5400" dirty="0">
              <a:solidFill>
                <a:schemeClr val="bg1"/>
              </a:solidFill>
            </a:endParaRPr>
          </a:p>
        </p:txBody>
      </p:sp>
      <p:sp>
        <p:nvSpPr>
          <p:cNvPr id="89" name="Rectangle: Rounded Corners 88">
            <a:extLst>
              <a:ext uri="{FF2B5EF4-FFF2-40B4-BE49-F238E27FC236}">
                <a16:creationId xmlns:a16="http://schemas.microsoft.com/office/drawing/2014/main" id="{8D2B952C-50EC-45CB-A8FB-24A7CC136698}"/>
              </a:ext>
            </a:extLst>
          </p:cNvPr>
          <p:cNvSpPr/>
          <p:nvPr/>
        </p:nvSpPr>
        <p:spPr>
          <a:xfrm>
            <a:off x="31054359" y="13528230"/>
            <a:ext cx="3495849" cy="71036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Recording Delay: 1ms</a:t>
            </a:r>
            <a:endParaRPr lang="en-GB" sz="2400" b="1" kern="0" dirty="0">
              <a:solidFill>
                <a:prstClr val="white"/>
              </a:solidFill>
            </a:endParaRPr>
          </a:p>
        </p:txBody>
      </p:sp>
      <p:sp>
        <p:nvSpPr>
          <p:cNvPr id="90" name="Rectangle: Rounded Corners 89">
            <a:extLst>
              <a:ext uri="{FF2B5EF4-FFF2-40B4-BE49-F238E27FC236}">
                <a16:creationId xmlns:a16="http://schemas.microsoft.com/office/drawing/2014/main" id="{EA5E7BD8-E2BD-4F65-991E-A23751136B56}"/>
              </a:ext>
            </a:extLst>
          </p:cNvPr>
          <p:cNvSpPr/>
          <p:nvPr/>
        </p:nvSpPr>
        <p:spPr>
          <a:xfrm>
            <a:off x="34927354" y="13516672"/>
            <a:ext cx="3495849" cy="71036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Processing Delay: 0ms</a:t>
            </a:r>
            <a:endParaRPr lang="en-GB" sz="2400" b="1" kern="0" dirty="0">
              <a:solidFill>
                <a:prstClr val="white"/>
              </a:solidFill>
            </a:endParaRPr>
          </a:p>
        </p:txBody>
      </p:sp>
      <p:sp>
        <p:nvSpPr>
          <p:cNvPr id="91" name="Rectangle: Rounded Corners 90">
            <a:extLst>
              <a:ext uri="{FF2B5EF4-FFF2-40B4-BE49-F238E27FC236}">
                <a16:creationId xmlns:a16="http://schemas.microsoft.com/office/drawing/2014/main" id="{33C5E7F3-2288-4041-9497-8347BCA7D1ED}"/>
              </a:ext>
            </a:extLst>
          </p:cNvPr>
          <p:cNvSpPr/>
          <p:nvPr/>
        </p:nvSpPr>
        <p:spPr>
          <a:xfrm>
            <a:off x="38844962" y="13512564"/>
            <a:ext cx="3495849" cy="71036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Stim Delay: 19ms</a:t>
            </a:r>
            <a:endParaRPr lang="en-GB" sz="2400" b="1" kern="0" dirty="0">
              <a:solidFill>
                <a:prstClr val="white"/>
              </a:solidFill>
            </a:endParaRPr>
          </a:p>
        </p:txBody>
      </p:sp>
      <p:sp>
        <p:nvSpPr>
          <p:cNvPr id="92" name="Rectangle: Rounded Corners 91">
            <a:extLst>
              <a:ext uri="{FF2B5EF4-FFF2-40B4-BE49-F238E27FC236}">
                <a16:creationId xmlns:a16="http://schemas.microsoft.com/office/drawing/2014/main" id="{BF8874C4-6433-41E9-965D-FF39D34EE14C}"/>
              </a:ext>
            </a:extLst>
          </p:cNvPr>
          <p:cNvSpPr/>
          <p:nvPr/>
        </p:nvSpPr>
        <p:spPr>
          <a:xfrm>
            <a:off x="31230664" y="16183658"/>
            <a:ext cx="3495849" cy="71036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Access DSP</a:t>
            </a:r>
            <a:endParaRPr lang="en-GB" sz="2400" b="1" kern="0" dirty="0">
              <a:solidFill>
                <a:prstClr val="white"/>
              </a:solidFill>
            </a:endParaRPr>
          </a:p>
        </p:txBody>
      </p:sp>
      <p:sp>
        <p:nvSpPr>
          <p:cNvPr id="93" name="Rectangle: Rounded Corners 92">
            <a:extLst>
              <a:ext uri="{FF2B5EF4-FFF2-40B4-BE49-F238E27FC236}">
                <a16:creationId xmlns:a16="http://schemas.microsoft.com/office/drawing/2014/main" id="{78CA2E12-2A3D-4C32-B67A-DDA49F996406}"/>
              </a:ext>
            </a:extLst>
          </p:cNvPr>
          <p:cNvSpPr/>
          <p:nvPr/>
        </p:nvSpPr>
        <p:spPr>
          <a:xfrm>
            <a:off x="31230663" y="17354448"/>
            <a:ext cx="3495849" cy="71036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Segment Memory</a:t>
            </a:r>
            <a:endParaRPr lang="en-GB" sz="2400" b="1" kern="0" dirty="0">
              <a:solidFill>
                <a:prstClr val="white"/>
              </a:solidFill>
            </a:endParaRPr>
          </a:p>
        </p:txBody>
      </p:sp>
      <p:sp>
        <p:nvSpPr>
          <p:cNvPr id="94" name="Rectangle: Rounded Corners 93">
            <a:extLst>
              <a:ext uri="{FF2B5EF4-FFF2-40B4-BE49-F238E27FC236}">
                <a16:creationId xmlns:a16="http://schemas.microsoft.com/office/drawing/2014/main" id="{743BD21F-555C-4A60-9DDB-5C7B272EF862}"/>
              </a:ext>
            </a:extLst>
          </p:cNvPr>
          <p:cNvSpPr/>
          <p:nvPr/>
        </p:nvSpPr>
        <p:spPr>
          <a:xfrm>
            <a:off x="31230662" y="18525238"/>
            <a:ext cx="3495849" cy="1352967"/>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Proportional Integral Control Algorithm Implementation</a:t>
            </a:r>
            <a:endParaRPr lang="en-GB" sz="2400" b="1" kern="0" dirty="0">
              <a:solidFill>
                <a:prstClr val="white"/>
              </a:solidFill>
            </a:endParaRPr>
          </a:p>
        </p:txBody>
      </p:sp>
      <p:sp>
        <p:nvSpPr>
          <p:cNvPr id="95" name="Rectangle: Rounded Corners 94">
            <a:extLst>
              <a:ext uri="{FF2B5EF4-FFF2-40B4-BE49-F238E27FC236}">
                <a16:creationId xmlns:a16="http://schemas.microsoft.com/office/drawing/2014/main" id="{C58DC086-EAF7-4661-8DA7-5D8C5926CE47}"/>
              </a:ext>
            </a:extLst>
          </p:cNvPr>
          <p:cNvSpPr/>
          <p:nvPr/>
        </p:nvSpPr>
        <p:spPr>
          <a:xfrm>
            <a:off x="31230661" y="20338633"/>
            <a:ext cx="3495849" cy="710362"/>
          </a:xfrm>
          <a:prstGeom prst="roundRect">
            <a:avLst/>
          </a:prstGeom>
          <a:solidFill>
            <a:srgbClr val="00437E"/>
          </a:solidFill>
          <a:ln w="15875" cap="flat" cmpd="sng" algn="ctr">
            <a:noFill/>
            <a:prstDash val="solid"/>
          </a:ln>
          <a:effectLst/>
        </p:spPr>
        <p:txBody>
          <a:bodyPr rtlCol="0" anchor="ctr"/>
          <a:lstStyle/>
          <a:p>
            <a:pPr lvl="0" algn="ctr" defTabSz="457200">
              <a:defRPr/>
            </a:pPr>
            <a:r>
              <a:rPr lang="en-US" sz="2400" b="1" kern="0" dirty="0">
                <a:solidFill>
                  <a:prstClr val="white"/>
                </a:solidFill>
              </a:rPr>
              <a:t>Test System Performance </a:t>
            </a:r>
            <a:endParaRPr lang="en-GB" sz="2400" b="1" kern="0" dirty="0">
              <a:solidFill>
                <a:prstClr val="white"/>
              </a:solidFill>
            </a:endParaRPr>
          </a:p>
        </p:txBody>
      </p:sp>
      <p:sp>
        <p:nvSpPr>
          <p:cNvPr id="96" name="Rectangle: Rounded Corners 95">
            <a:extLst>
              <a:ext uri="{FF2B5EF4-FFF2-40B4-BE49-F238E27FC236}">
                <a16:creationId xmlns:a16="http://schemas.microsoft.com/office/drawing/2014/main" id="{057A3890-AF8A-45BB-BD08-BC7A194478D1}"/>
              </a:ext>
            </a:extLst>
          </p:cNvPr>
          <p:cNvSpPr/>
          <p:nvPr/>
        </p:nvSpPr>
        <p:spPr>
          <a:xfrm>
            <a:off x="31230660" y="21456681"/>
            <a:ext cx="3495849" cy="710362"/>
          </a:xfrm>
          <a:prstGeom prst="roundRect">
            <a:avLst/>
          </a:prstGeom>
          <a:solidFill>
            <a:srgbClr val="00437E"/>
          </a:solidFill>
          <a:ln w="15875" cap="flat" cmpd="sng" algn="ctr">
            <a:noFill/>
            <a:prstDash val="solid"/>
          </a:ln>
          <a:effectLst/>
        </p:spPr>
        <p:txBody>
          <a:bodyPr rtlCol="0" anchor="ctr"/>
          <a:lstStyle/>
          <a:p>
            <a:pPr lvl="0" algn="ctr" defTabSz="457200">
              <a:defRPr/>
            </a:pPr>
            <a:r>
              <a:rPr lang="en-US" sz="2400" b="1" kern="0" dirty="0">
                <a:solidFill>
                  <a:prstClr val="white"/>
                </a:solidFill>
              </a:rPr>
              <a:t>Quantify Delays</a:t>
            </a:r>
            <a:endParaRPr lang="en-GB" sz="2400" b="1" kern="0" dirty="0">
              <a:solidFill>
                <a:prstClr val="white"/>
              </a:solidFill>
            </a:endParaRPr>
          </a:p>
        </p:txBody>
      </p:sp>
      <p:pic>
        <p:nvPicPr>
          <p:cNvPr id="101" name="Picture 100">
            <a:extLst>
              <a:ext uri="{FF2B5EF4-FFF2-40B4-BE49-F238E27FC236}">
                <a16:creationId xmlns:a16="http://schemas.microsoft.com/office/drawing/2014/main" id="{20F7AFE6-0F2C-4CC3-92B4-F34396329FB6}"/>
              </a:ext>
            </a:extLst>
          </p:cNvPr>
          <p:cNvPicPr>
            <a:picLocks noChangeAspect="1"/>
          </p:cNvPicPr>
          <p:nvPr/>
        </p:nvPicPr>
        <p:blipFill rotWithShape="1">
          <a:blip r:embed="rId20"/>
          <a:srcRect r="52504"/>
          <a:stretch/>
        </p:blipFill>
        <p:spPr>
          <a:xfrm>
            <a:off x="36993702" y="28236579"/>
            <a:ext cx="3702520" cy="1962615"/>
          </a:xfrm>
          <a:prstGeom prst="rect">
            <a:avLst/>
          </a:prstGeom>
        </p:spPr>
      </p:pic>
      <p:pic>
        <p:nvPicPr>
          <p:cNvPr id="102" name="Picture 101">
            <a:extLst>
              <a:ext uri="{FF2B5EF4-FFF2-40B4-BE49-F238E27FC236}">
                <a16:creationId xmlns:a16="http://schemas.microsoft.com/office/drawing/2014/main" id="{6080166B-328C-4996-BF4A-F8A14B474350}"/>
              </a:ext>
            </a:extLst>
          </p:cNvPr>
          <p:cNvPicPr>
            <a:picLocks noChangeAspect="1"/>
          </p:cNvPicPr>
          <p:nvPr/>
        </p:nvPicPr>
        <p:blipFill rotWithShape="1">
          <a:blip r:embed="rId20"/>
          <a:srcRect l="50224" r="2279"/>
          <a:stretch/>
        </p:blipFill>
        <p:spPr>
          <a:xfrm>
            <a:off x="32676243" y="28236579"/>
            <a:ext cx="3702520" cy="1962615"/>
          </a:xfrm>
          <a:prstGeom prst="rect">
            <a:avLst/>
          </a:prstGeom>
        </p:spPr>
      </p:pic>
      <p:sp>
        <p:nvSpPr>
          <p:cNvPr id="104" name="Rectangle: Rounded Corners 103">
            <a:extLst>
              <a:ext uri="{FF2B5EF4-FFF2-40B4-BE49-F238E27FC236}">
                <a16:creationId xmlns:a16="http://schemas.microsoft.com/office/drawing/2014/main" id="{383CE016-D5F7-41B7-B11B-2CC5479ACAF2}"/>
              </a:ext>
            </a:extLst>
          </p:cNvPr>
          <p:cNvSpPr/>
          <p:nvPr/>
        </p:nvSpPr>
        <p:spPr>
          <a:xfrm>
            <a:off x="32218660" y="26041300"/>
            <a:ext cx="9056888" cy="894511"/>
          </a:xfrm>
          <a:prstGeom prst="roundRect">
            <a:avLst>
              <a:gd name="adj" fmla="val 8454"/>
            </a:avLst>
          </a:prstGeom>
          <a:solidFill>
            <a:srgbClr val="00437E"/>
          </a:solidFill>
          <a:ln w="15875" cap="flat" cmpd="sng" algn="ctr">
            <a:noFill/>
            <a:prstDash val="solid"/>
          </a:ln>
          <a:effectLst/>
        </p:spPr>
        <p:txBody>
          <a:bodyPr rtlCol="0" anchor="ctr"/>
          <a:lstStyle/>
          <a:p>
            <a:pPr lvl="0" algn="ctr"/>
            <a:r>
              <a:rPr lang="en-US" sz="3600" b="1" dirty="0" err="1">
                <a:solidFill>
                  <a:srgbClr val="FFFFFF"/>
                </a:solidFill>
              </a:rPr>
              <a:t>Mr</a:t>
            </a:r>
            <a:r>
              <a:rPr lang="en-US" sz="3600" b="1" dirty="0">
                <a:solidFill>
                  <a:srgbClr val="FFFFFF"/>
                </a:solidFill>
              </a:rPr>
              <a:t> John Fleming  (PhD student)</a:t>
            </a:r>
          </a:p>
        </p:txBody>
      </p:sp>
      <p:sp>
        <p:nvSpPr>
          <p:cNvPr id="105" name="Rectangle: Rounded Corners 104">
            <a:extLst>
              <a:ext uri="{FF2B5EF4-FFF2-40B4-BE49-F238E27FC236}">
                <a16:creationId xmlns:a16="http://schemas.microsoft.com/office/drawing/2014/main" id="{B28FD741-8E5F-4A80-BD72-895B7BE86C72}"/>
              </a:ext>
            </a:extLst>
          </p:cNvPr>
          <p:cNvSpPr/>
          <p:nvPr/>
        </p:nvSpPr>
        <p:spPr>
          <a:xfrm>
            <a:off x="32158791" y="27279751"/>
            <a:ext cx="9151864" cy="894511"/>
          </a:xfrm>
          <a:prstGeom prst="roundRect">
            <a:avLst>
              <a:gd name="adj" fmla="val 8454"/>
            </a:avLst>
          </a:prstGeom>
          <a:solidFill>
            <a:srgbClr val="00437E"/>
          </a:solidFill>
          <a:ln w="15875" cap="flat" cmpd="sng" algn="ctr">
            <a:noFill/>
            <a:prstDash val="solid"/>
          </a:ln>
          <a:effectLst/>
        </p:spPr>
        <p:txBody>
          <a:bodyPr rtlCol="0" anchor="ctr"/>
          <a:lstStyle/>
          <a:p>
            <a:pPr lvl="0" algn="ctr"/>
            <a:r>
              <a:rPr lang="en-US" sz="3600" b="1" dirty="0" err="1">
                <a:solidFill>
                  <a:srgbClr val="FFFFFF"/>
                </a:solidFill>
              </a:rPr>
              <a:t>MultiChannel</a:t>
            </a:r>
            <a:r>
              <a:rPr lang="en-US" sz="3600" b="1" dirty="0">
                <a:solidFill>
                  <a:srgbClr val="FFFFFF"/>
                </a:solidFill>
              </a:rPr>
              <a:t> Systems</a:t>
            </a:r>
            <a:endParaRPr lang="en-GB" sz="3600" b="1" dirty="0"/>
          </a:p>
        </p:txBody>
      </p:sp>
      <p:sp>
        <p:nvSpPr>
          <p:cNvPr id="108" name="Rectangle: Rounded Corners 107">
            <a:extLst>
              <a:ext uri="{FF2B5EF4-FFF2-40B4-BE49-F238E27FC236}">
                <a16:creationId xmlns:a16="http://schemas.microsoft.com/office/drawing/2014/main" id="{D4D28C71-82BB-41C7-9570-6F04E80E7A6E}"/>
              </a:ext>
            </a:extLst>
          </p:cNvPr>
          <p:cNvSpPr/>
          <p:nvPr/>
        </p:nvSpPr>
        <p:spPr>
          <a:xfrm>
            <a:off x="484166" y="4972676"/>
            <a:ext cx="10475880" cy="1459597"/>
          </a:xfrm>
          <a:prstGeom prst="roundRect">
            <a:avLst/>
          </a:prstGeom>
          <a:solidFill>
            <a:srgbClr val="FF7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a:t>I - Introduction</a:t>
            </a:r>
            <a:endParaRPr lang="en-GB" b="1" dirty="0"/>
          </a:p>
        </p:txBody>
      </p:sp>
      <p:sp>
        <p:nvSpPr>
          <p:cNvPr id="109" name="Rectangle: Rounded Corners 108">
            <a:extLst>
              <a:ext uri="{FF2B5EF4-FFF2-40B4-BE49-F238E27FC236}">
                <a16:creationId xmlns:a16="http://schemas.microsoft.com/office/drawing/2014/main" id="{4CDCEAE8-A894-4D85-A2CD-1C9C2FD895FE}"/>
              </a:ext>
            </a:extLst>
          </p:cNvPr>
          <p:cNvSpPr/>
          <p:nvPr/>
        </p:nvSpPr>
        <p:spPr>
          <a:xfrm>
            <a:off x="11236442" y="4967027"/>
            <a:ext cx="19391621" cy="1459597"/>
          </a:xfrm>
          <a:prstGeom prst="roundRect">
            <a:avLst/>
          </a:prstGeom>
          <a:solidFill>
            <a:srgbClr val="FF7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a:t>II - Methods</a:t>
            </a:r>
            <a:endParaRPr lang="en-GB" b="1" dirty="0"/>
          </a:p>
        </p:txBody>
      </p:sp>
      <p:sp>
        <p:nvSpPr>
          <p:cNvPr id="110" name="Rectangle: Rounded Corners 109">
            <a:extLst>
              <a:ext uri="{FF2B5EF4-FFF2-40B4-BE49-F238E27FC236}">
                <a16:creationId xmlns:a16="http://schemas.microsoft.com/office/drawing/2014/main" id="{71BF08DB-EB8D-49E8-8B5C-34A6D39DBD83}"/>
              </a:ext>
            </a:extLst>
          </p:cNvPr>
          <p:cNvSpPr/>
          <p:nvPr/>
        </p:nvSpPr>
        <p:spPr>
          <a:xfrm>
            <a:off x="31085650" y="4951441"/>
            <a:ext cx="11292507" cy="1459597"/>
          </a:xfrm>
          <a:prstGeom prst="roundRect">
            <a:avLst/>
          </a:prstGeom>
          <a:solidFill>
            <a:srgbClr val="FF7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a:t>III - Results &amp; Discussion</a:t>
            </a:r>
            <a:endParaRPr lang="en-GB" sz="7200" b="1" dirty="0"/>
          </a:p>
        </p:txBody>
      </p:sp>
      <p:sp>
        <p:nvSpPr>
          <p:cNvPr id="112" name="Rectangle: Rounded Corners 111">
            <a:extLst>
              <a:ext uri="{FF2B5EF4-FFF2-40B4-BE49-F238E27FC236}">
                <a16:creationId xmlns:a16="http://schemas.microsoft.com/office/drawing/2014/main" id="{A3DA0F52-A582-43AB-8541-618801708ABE}"/>
              </a:ext>
            </a:extLst>
          </p:cNvPr>
          <p:cNvSpPr/>
          <p:nvPr/>
        </p:nvSpPr>
        <p:spPr>
          <a:xfrm>
            <a:off x="31176065" y="22707097"/>
            <a:ext cx="11292507" cy="1459597"/>
          </a:xfrm>
          <a:prstGeom prst="roundRect">
            <a:avLst/>
          </a:prstGeom>
          <a:solidFill>
            <a:srgbClr val="FF7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a:solidFill>
                  <a:srgbClr val="FFFFFF"/>
                </a:solidFill>
              </a:rPr>
              <a:t>IV - Acknowledgment</a:t>
            </a:r>
          </a:p>
        </p:txBody>
      </p:sp>
      <p:pic>
        <p:nvPicPr>
          <p:cNvPr id="5" name="Audio 4">
            <a:hlinkClick r:id="" action="ppaction://media"/>
            <a:extLst>
              <a:ext uri="{FF2B5EF4-FFF2-40B4-BE49-F238E27FC236}">
                <a16:creationId xmlns:a16="http://schemas.microsoft.com/office/drawing/2014/main" id="{87F1BF16-A2F0-474A-A1D2-C50BFE1BB2F7}"/>
              </a:ext>
            </a:extLst>
          </p:cNvPr>
          <p:cNvPicPr>
            <a:picLocks noChangeAspect="1"/>
          </p:cNvPicPr>
          <p:nvPr>
            <a:audioFile r:link="rId2"/>
            <p:extLst>
              <p:ext uri="{DAA4B4D4-6D71-4841-9C94-3DE7FCFB9230}">
                <p14:media xmlns:p14="http://schemas.microsoft.com/office/powerpoint/2010/main" r:embed="rId1"/>
              </p:ext>
            </p:extLst>
          </p:nvPr>
        </p:nvPicPr>
        <p:blipFill>
          <a:blip r:embed="rId26"/>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1408333867"/>
      </p:ext>
    </p:extLst>
  </p:cSld>
  <p:clrMapOvr>
    <a:masterClrMapping/>
  </p:clrMapOvr>
  <mc:AlternateContent xmlns:mc="http://schemas.openxmlformats.org/markup-compatibility/2006">
    <mc:Choice xmlns:p14="http://schemas.microsoft.com/office/powerpoint/2010/main" Requires="p14">
      <p:transition spd="slow" p14:dur="2000" advTm="12703"/>
    </mc:Choice>
    <mc:Fallback>
      <p:transition spd="slow" advTm="12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3258AFB-BD11-4881-BC99-376D411606ED}"/>
              </a:ext>
            </a:extLst>
          </p:cNvPr>
          <p:cNvSpPr/>
          <p:nvPr/>
        </p:nvSpPr>
        <p:spPr>
          <a:xfrm>
            <a:off x="1379250" y="2247900"/>
            <a:ext cx="40045262" cy="3708400"/>
          </a:xfrm>
          <a:prstGeom prst="roundRect">
            <a:avLst/>
          </a:prstGeom>
          <a:solidFill>
            <a:srgbClr val="00437E"/>
          </a:solidFill>
          <a:ln w="15875" cap="flat" cmpd="sng" algn="ctr">
            <a:noFill/>
            <a:prstDash val="solid"/>
          </a:ln>
          <a:effectLst/>
        </p:spPr>
        <p:txBody>
          <a:bodyPr rtlCol="0" anchor="ctr"/>
          <a:lstStyle/>
          <a:p>
            <a:pPr algn="ctr"/>
            <a:r>
              <a:rPr lang="en-US" sz="16600" dirty="0">
                <a:solidFill>
                  <a:schemeClr val="bg2"/>
                </a:solidFill>
              </a:rPr>
              <a:t>7. System In Operation</a:t>
            </a:r>
          </a:p>
        </p:txBody>
      </p:sp>
      <p:pic>
        <p:nvPicPr>
          <p:cNvPr id="3" name="Picture 2">
            <a:extLst>
              <a:ext uri="{FF2B5EF4-FFF2-40B4-BE49-F238E27FC236}">
                <a16:creationId xmlns:a16="http://schemas.microsoft.com/office/drawing/2014/main" id="{FDAB6FCE-F7A5-455F-A8BC-DD4082036B01}"/>
              </a:ext>
            </a:extLst>
          </p:cNvPr>
          <p:cNvPicPr>
            <a:picLocks noChangeAspect="1"/>
          </p:cNvPicPr>
          <p:nvPr/>
        </p:nvPicPr>
        <p:blipFill>
          <a:blip r:embed="rId4"/>
          <a:stretch>
            <a:fillRect/>
          </a:stretch>
        </p:blipFill>
        <p:spPr>
          <a:xfrm>
            <a:off x="2404284" y="7421805"/>
            <a:ext cx="37995194" cy="19489628"/>
          </a:xfrm>
          <a:prstGeom prst="rect">
            <a:avLst/>
          </a:prstGeom>
        </p:spPr>
      </p:pic>
      <p:pic>
        <p:nvPicPr>
          <p:cNvPr id="13" name="Audio 12">
            <a:hlinkClick r:id="" action="ppaction://media"/>
            <a:extLst>
              <a:ext uri="{FF2B5EF4-FFF2-40B4-BE49-F238E27FC236}">
                <a16:creationId xmlns:a16="http://schemas.microsoft.com/office/drawing/2014/main" id="{734365BA-5C4F-4220-A7C5-A7FA41FE4E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2506759740"/>
      </p:ext>
    </p:extLst>
  </p:cSld>
  <p:clrMapOvr>
    <a:masterClrMapping/>
  </p:clrMapOvr>
  <mc:AlternateContent xmlns:mc="http://schemas.openxmlformats.org/markup-compatibility/2006">
    <mc:Choice xmlns:p14="http://schemas.microsoft.com/office/powerpoint/2010/main" Requires="p14">
      <p:transition spd="slow" p14:dur="3400" advTm="52277">
        <p14:reveal/>
      </p:transition>
    </mc:Choice>
    <mc:Fallback>
      <p:transition spd="slow" advTm="522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3258AFB-BD11-4881-BC99-376D411606ED}"/>
              </a:ext>
            </a:extLst>
          </p:cNvPr>
          <p:cNvSpPr/>
          <p:nvPr/>
        </p:nvSpPr>
        <p:spPr>
          <a:xfrm>
            <a:off x="1379250" y="2247900"/>
            <a:ext cx="40045262" cy="3708400"/>
          </a:xfrm>
          <a:prstGeom prst="roundRect">
            <a:avLst/>
          </a:prstGeom>
          <a:solidFill>
            <a:srgbClr val="00437E"/>
          </a:solidFill>
          <a:ln w="15875" cap="flat" cmpd="sng" algn="ctr">
            <a:noFill/>
            <a:prstDash val="solid"/>
          </a:ln>
          <a:effectLst/>
        </p:spPr>
        <p:txBody>
          <a:bodyPr rtlCol="0" anchor="ctr"/>
          <a:lstStyle/>
          <a:p>
            <a:pPr algn="ctr"/>
            <a:r>
              <a:rPr lang="en-US" sz="16600" dirty="0">
                <a:solidFill>
                  <a:schemeClr val="bg2"/>
                </a:solidFill>
              </a:rPr>
              <a:t>8. Stimulation Control Options</a:t>
            </a:r>
          </a:p>
        </p:txBody>
      </p:sp>
      <p:sp>
        <p:nvSpPr>
          <p:cNvPr id="2" name="Freeform: Shape 1">
            <a:extLst>
              <a:ext uri="{FF2B5EF4-FFF2-40B4-BE49-F238E27FC236}">
                <a16:creationId xmlns:a16="http://schemas.microsoft.com/office/drawing/2014/main" id="{B1BC000B-0448-4E8D-B454-BE55BB344EAD}"/>
              </a:ext>
            </a:extLst>
          </p:cNvPr>
          <p:cNvSpPr/>
          <p:nvPr/>
        </p:nvSpPr>
        <p:spPr>
          <a:xfrm>
            <a:off x="1379249" y="7287251"/>
            <a:ext cx="18542997" cy="1891968"/>
          </a:xfrm>
          <a:custGeom>
            <a:avLst/>
            <a:gdLst>
              <a:gd name="connsiteX0" fmla="*/ 0 w 4396500"/>
              <a:gd name="connsiteY0" fmla="*/ 0 h 800629"/>
              <a:gd name="connsiteX1" fmla="*/ 4396500 w 4396500"/>
              <a:gd name="connsiteY1" fmla="*/ 0 h 800629"/>
              <a:gd name="connsiteX2" fmla="*/ 4396500 w 4396500"/>
              <a:gd name="connsiteY2" fmla="*/ 800629 h 800629"/>
              <a:gd name="connsiteX3" fmla="*/ 0 w 4396500"/>
              <a:gd name="connsiteY3" fmla="*/ 800629 h 800629"/>
              <a:gd name="connsiteX4" fmla="*/ 0 w 4396500"/>
              <a:gd name="connsiteY4" fmla="*/ 0 h 8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800629">
                <a:moveTo>
                  <a:pt x="0" y="0"/>
                </a:moveTo>
                <a:lnTo>
                  <a:pt x="4396500" y="0"/>
                </a:lnTo>
                <a:lnTo>
                  <a:pt x="4396500" y="800629"/>
                </a:lnTo>
                <a:lnTo>
                  <a:pt x="0" y="800629"/>
                </a:lnTo>
                <a:lnTo>
                  <a:pt x="0" y="0"/>
                </a:lnTo>
                <a:close/>
              </a:path>
            </a:pathLst>
          </a:custGeom>
          <a:solidFill>
            <a:srgbClr val="FF7F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9600" kern="1200" dirty="0"/>
              <a:t>Threshold Triggered</a:t>
            </a:r>
            <a:endParaRPr lang="en-GB" sz="9600" kern="1200" dirty="0"/>
          </a:p>
        </p:txBody>
      </p:sp>
      <p:sp>
        <p:nvSpPr>
          <p:cNvPr id="5" name="Freeform: Shape 4">
            <a:extLst>
              <a:ext uri="{FF2B5EF4-FFF2-40B4-BE49-F238E27FC236}">
                <a16:creationId xmlns:a16="http://schemas.microsoft.com/office/drawing/2014/main" id="{390C9A3E-33B0-4E57-AA14-E532C76BEDB8}"/>
              </a:ext>
            </a:extLst>
          </p:cNvPr>
          <p:cNvSpPr/>
          <p:nvPr/>
        </p:nvSpPr>
        <p:spPr>
          <a:xfrm>
            <a:off x="1379250" y="9179218"/>
            <a:ext cx="18542996" cy="10820850"/>
          </a:xfrm>
          <a:custGeom>
            <a:avLst/>
            <a:gdLst>
              <a:gd name="connsiteX0" fmla="*/ 0 w 4396500"/>
              <a:gd name="connsiteY0" fmla="*/ 0 h 5114189"/>
              <a:gd name="connsiteX1" fmla="*/ 4396500 w 4396500"/>
              <a:gd name="connsiteY1" fmla="*/ 0 h 5114189"/>
              <a:gd name="connsiteX2" fmla="*/ 4396500 w 4396500"/>
              <a:gd name="connsiteY2" fmla="*/ 5114189 h 5114189"/>
              <a:gd name="connsiteX3" fmla="*/ 0 w 4396500"/>
              <a:gd name="connsiteY3" fmla="*/ 5114189 h 5114189"/>
              <a:gd name="connsiteX4" fmla="*/ 0 w 4396500"/>
              <a:gd name="connsiteY4" fmla="*/ 0 h 5114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5114189">
                <a:moveTo>
                  <a:pt x="0" y="0"/>
                </a:moveTo>
                <a:lnTo>
                  <a:pt x="4396500" y="0"/>
                </a:lnTo>
                <a:lnTo>
                  <a:pt x="4396500" y="5114189"/>
                </a:lnTo>
                <a:lnTo>
                  <a:pt x="0" y="5114189"/>
                </a:lnTo>
                <a:lnTo>
                  <a:pt x="0" y="0"/>
                </a:lnTo>
                <a:close/>
              </a:path>
            </a:pathLst>
          </a:custGeom>
          <a:solidFill>
            <a:srgbClr val="FFD5AB">
              <a:alpha val="89804"/>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8800" kern="1200" dirty="0"/>
              <a:t>Threshold triggered</a:t>
            </a:r>
            <a:endParaRPr lang="en-GB" sz="8800" kern="1200" dirty="0"/>
          </a:p>
          <a:p>
            <a:pPr marL="285750" lvl="1" indent="-285750" algn="l" defTabSz="1422400">
              <a:lnSpc>
                <a:spcPct val="90000"/>
              </a:lnSpc>
              <a:spcBef>
                <a:spcPct val="0"/>
              </a:spcBef>
              <a:spcAft>
                <a:spcPct val="15000"/>
              </a:spcAft>
              <a:buChar char="•"/>
            </a:pPr>
            <a:endParaRPr lang="en-GB" sz="8800" kern="1200" dirty="0"/>
          </a:p>
          <a:p>
            <a:pPr marL="285750" lvl="1" indent="-285750" algn="l" defTabSz="1422400">
              <a:lnSpc>
                <a:spcPct val="90000"/>
              </a:lnSpc>
              <a:spcBef>
                <a:spcPct val="0"/>
              </a:spcBef>
              <a:spcAft>
                <a:spcPct val="15000"/>
              </a:spcAft>
              <a:buChar char="•"/>
            </a:pPr>
            <a:r>
              <a:rPr lang="en-US" sz="8800" kern="1200" dirty="0"/>
              <a:t>Single pulse pattern</a:t>
            </a:r>
            <a:endParaRPr lang="en-GB" sz="8800" kern="1200" dirty="0"/>
          </a:p>
          <a:p>
            <a:pPr marL="285750" lvl="1" indent="-285750" algn="l" defTabSz="1422400">
              <a:lnSpc>
                <a:spcPct val="90000"/>
              </a:lnSpc>
              <a:spcBef>
                <a:spcPct val="0"/>
              </a:spcBef>
              <a:spcAft>
                <a:spcPct val="15000"/>
              </a:spcAft>
              <a:buChar char="•"/>
            </a:pPr>
            <a:endParaRPr lang="en-GB" sz="8800" kern="1200" dirty="0"/>
          </a:p>
          <a:p>
            <a:pPr marL="285750" lvl="1" indent="-285750" algn="l" defTabSz="1422400">
              <a:lnSpc>
                <a:spcPct val="90000"/>
              </a:lnSpc>
              <a:spcBef>
                <a:spcPct val="0"/>
              </a:spcBef>
              <a:spcAft>
                <a:spcPct val="15000"/>
              </a:spcAft>
              <a:buChar char="•"/>
            </a:pPr>
            <a:r>
              <a:rPr lang="en-US" sz="8800" kern="1200" dirty="0"/>
              <a:t>Set through GUI</a:t>
            </a:r>
            <a:endParaRPr lang="en-GB" sz="8800" kern="1200" dirty="0"/>
          </a:p>
          <a:p>
            <a:pPr marL="285750" lvl="1" indent="-285750" algn="l" defTabSz="1422400">
              <a:lnSpc>
                <a:spcPct val="90000"/>
              </a:lnSpc>
              <a:spcBef>
                <a:spcPct val="0"/>
              </a:spcBef>
              <a:spcAft>
                <a:spcPct val="15000"/>
              </a:spcAft>
              <a:buChar char="•"/>
            </a:pPr>
            <a:endParaRPr lang="en-GB" sz="8800" kern="1200" dirty="0"/>
          </a:p>
          <a:p>
            <a:pPr marL="285750" lvl="1" indent="-285750" algn="l" defTabSz="1422400">
              <a:lnSpc>
                <a:spcPct val="90000"/>
              </a:lnSpc>
              <a:spcBef>
                <a:spcPct val="0"/>
              </a:spcBef>
              <a:spcAft>
                <a:spcPct val="15000"/>
              </a:spcAft>
              <a:buNone/>
            </a:pPr>
            <a:r>
              <a:rPr lang="en-US" sz="8800" kern="1200" dirty="0"/>
              <a:t>-&gt;Small delays</a:t>
            </a:r>
            <a:endParaRPr lang="en-GB" sz="8800" kern="1200" dirty="0"/>
          </a:p>
        </p:txBody>
      </p:sp>
      <p:sp>
        <p:nvSpPr>
          <p:cNvPr id="9" name="Freeform: Shape 8">
            <a:extLst>
              <a:ext uri="{FF2B5EF4-FFF2-40B4-BE49-F238E27FC236}">
                <a16:creationId xmlns:a16="http://schemas.microsoft.com/office/drawing/2014/main" id="{17726756-8120-46A3-A9DB-B65E758CD7D2}"/>
              </a:ext>
            </a:extLst>
          </p:cNvPr>
          <p:cNvSpPr/>
          <p:nvPr/>
        </p:nvSpPr>
        <p:spPr>
          <a:xfrm>
            <a:off x="22881518" y="7287251"/>
            <a:ext cx="18452837" cy="1891968"/>
          </a:xfrm>
          <a:custGeom>
            <a:avLst/>
            <a:gdLst>
              <a:gd name="connsiteX0" fmla="*/ 0 w 4396500"/>
              <a:gd name="connsiteY0" fmla="*/ 0 h 800629"/>
              <a:gd name="connsiteX1" fmla="*/ 4396500 w 4396500"/>
              <a:gd name="connsiteY1" fmla="*/ 0 h 800629"/>
              <a:gd name="connsiteX2" fmla="*/ 4396500 w 4396500"/>
              <a:gd name="connsiteY2" fmla="*/ 800629 h 800629"/>
              <a:gd name="connsiteX3" fmla="*/ 0 w 4396500"/>
              <a:gd name="connsiteY3" fmla="*/ 800629 h 800629"/>
              <a:gd name="connsiteX4" fmla="*/ 0 w 4396500"/>
              <a:gd name="connsiteY4" fmla="*/ 0 h 8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800629">
                <a:moveTo>
                  <a:pt x="0" y="0"/>
                </a:moveTo>
                <a:lnTo>
                  <a:pt x="4396500" y="0"/>
                </a:lnTo>
                <a:lnTo>
                  <a:pt x="4396500" y="800629"/>
                </a:lnTo>
                <a:lnTo>
                  <a:pt x="0" y="800629"/>
                </a:lnTo>
                <a:lnTo>
                  <a:pt x="0" y="0"/>
                </a:lnTo>
                <a:close/>
              </a:path>
            </a:pathLst>
          </a:custGeom>
          <a:solidFill>
            <a:srgbClr val="FF7F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9600" kern="1200" dirty="0"/>
              <a:t>DSP Triggered</a:t>
            </a:r>
            <a:endParaRPr lang="en-GB" sz="9600" kern="1200" dirty="0"/>
          </a:p>
        </p:txBody>
      </p:sp>
      <p:sp>
        <p:nvSpPr>
          <p:cNvPr id="11" name="Freeform: Shape 10">
            <a:extLst>
              <a:ext uri="{FF2B5EF4-FFF2-40B4-BE49-F238E27FC236}">
                <a16:creationId xmlns:a16="http://schemas.microsoft.com/office/drawing/2014/main" id="{047D71D5-D95E-4A2D-AE58-F333988E63A7}"/>
              </a:ext>
            </a:extLst>
          </p:cNvPr>
          <p:cNvSpPr/>
          <p:nvPr/>
        </p:nvSpPr>
        <p:spPr>
          <a:xfrm>
            <a:off x="22881518" y="9179219"/>
            <a:ext cx="18452837" cy="10334466"/>
          </a:xfrm>
          <a:custGeom>
            <a:avLst/>
            <a:gdLst>
              <a:gd name="connsiteX0" fmla="*/ 0 w 4396500"/>
              <a:gd name="connsiteY0" fmla="*/ 0 h 5114189"/>
              <a:gd name="connsiteX1" fmla="*/ 4396500 w 4396500"/>
              <a:gd name="connsiteY1" fmla="*/ 0 h 5114189"/>
              <a:gd name="connsiteX2" fmla="*/ 4396500 w 4396500"/>
              <a:gd name="connsiteY2" fmla="*/ 5114189 h 5114189"/>
              <a:gd name="connsiteX3" fmla="*/ 0 w 4396500"/>
              <a:gd name="connsiteY3" fmla="*/ 5114189 h 5114189"/>
              <a:gd name="connsiteX4" fmla="*/ 0 w 4396500"/>
              <a:gd name="connsiteY4" fmla="*/ 0 h 5114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5114189">
                <a:moveTo>
                  <a:pt x="0" y="0"/>
                </a:moveTo>
                <a:lnTo>
                  <a:pt x="4396500" y="0"/>
                </a:lnTo>
                <a:lnTo>
                  <a:pt x="4396500" y="5114189"/>
                </a:lnTo>
                <a:lnTo>
                  <a:pt x="0" y="5114189"/>
                </a:lnTo>
                <a:lnTo>
                  <a:pt x="0" y="0"/>
                </a:lnTo>
                <a:close/>
              </a:path>
            </a:pathLst>
          </a:custGeom>
          <a:solidFill>
            <a:srgbClr val="FFD5AB">
              <a:alpha val="89804"/>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9600" kern="1200" dirty="0"/>
              <a:t>Any processing algorithm</a:t>
            </a:r>
            <a:endParaRPr lang="en-GB" sz="9600" kern="1200" dirty="0"/>
          </a:p>
          <a:p>
            <a:pPr marL="57150" lvl="1" indent="-57150" algn="l" defTabSz="444500">
              <a:lnSpc>
                <a:spcPct val="90000"/>
              </a:lnSpc>
              <a:spcBef>
                <a:spcPct val="0"/>
              </a:spcBef>
              <a:spcAft>
                <a:spcPct val="15000"/>
              </a:spcAft>
              <a:buChar char="•"/>
            </a:pPr>
            <a:endParaRPr lang="en-GB" sz="4000" kern="1200" dirty="0"/>
          </a:p>
          <a:p>
            <a:pPr marL="285750" lvl="1" indent="-285750" algn="l" defTabSz="1422400">
              <a:lnSpc>
                <a:spcPct val="90000"/>
              </a:lnSpc>
              <a:spcBef>
                <a:spcPct val="0"/>
              </a:spcBef>
              <a:spcAft>
                <a:spcPct val="15000"/>
              </a:spcAft>
              <a:buChar char="•"/>
            </a:pPr>
            <a:r>
              <a:rPr lang="en-US" sz="9600" kern="1200" dirty="0"/>
              <a:t>16 pulse patterns </a:t>
            </a:r>
            <a:endParaRPr lang="en-GB" sz="9600" kern="1200" dirty="0"/>
          </a:p>
          <a:p>
            <a:pPr marL="285750" lvl="1" indent="-285750" algn="l" defTabSz="1422400">
              <a:lnSpc>
                <a:spcPct val="90000"/>
              </a:lnSpc>
              <a:spcBef>
                <a:spcPct val="0"/>
              </a:spcBef>
              <a:spcAft>
                <a:spcPct val="15000"/>
              </a:spcAft>
              <a:buChar char="•"/>
            </a:pPr>
            <a:endParaRPr lang="en-GB" sz="4000" kern="1200" dirty="0"/>
          </a:p>
          <a:p>
            <a:pPr marL="285750" lvl="1" indent="-285750" algn="l" defTabSz="1422400">
              <a:lnSpc>
                <a:spcPct val="90000"/>
              </a:lnSpc>
              <a:spcBef>
                <a:spcPct val="0"/>
              </a:spcBef>
              <a:spcAft>
                <a:spcPct val="15000"/>
              </a:spcAft>
              <a:buChar char="•"/>
            </a:pPr>
            <a:r>
              <a:rPr lang="en-US" sz="9600" kern="1200" dirty="0"/>
              <a:t>Set through programming DSP</a:t>
            </a:r>
            <a:endParaRPr lang="en-GB" sz="9600" kern="1200" dirty="0"/>
          </a:p>
          <a:p>
            <a:pPr marL="285750" lvl="1" indent="-285750" algn="l" defTabSz="1422400">
              <a:lnSpc>
                <a:spcPct val="90000"/>
              </a:lnSpc>
              <a:spcBef>
                <a:spcPct val="0"/>
              </a:spcBef>
              <a:spcAft>
                <a:spcPct val="15000"/>
              </a:spcAft>
              <a:buChar char="•"/>
            </a:pPr>
            <a:endParaRPr lang="en-GB" sz="4000" kern="1200" dirty="0"/>
          </a:p>
          <a:p>
            <a:pPr marL="285750" lvl="1" indent="-285750" algn="l" defTabSz="1422400">
              <a:lnSpc>
                <a:spcPct val="90000"/>
              </a:lnSpc>
              <a:spcBef>
                <a:spcPct val="0"/>
              </a:spcBef>
              <a:spcAft>
                <a:spcPct val="15000"/>
              </a:spcAft>
              <a:buChar char="•"/>
            </a:pPr>
            <a:r>
              <a:rPr lang="en-US" sz="9600" kern="1200" dirty="0"/>
              <a:t>DSP “calls” pulse patterns</a:t>
            </a:r>
          </a:p>
          <a:p>
            <a:pPr marL="0" lvl="1" algn="l" defTabSz="1422400">
              <a:lnSpc>
                <a:spcPct val="90000"/>
              </a:lnSpc>
              <a:spcBef>
                <a:spcPct val="0"/>
              </a:spcBef>
              <a:spcAft>
                <a:spcPct val="15000"/>
              </a:spcAft>
            </a:pPr>
            <a:endParaRPr lang="en-US" sz="4000" kern="1200" dirty="0"/>
          </a:p>
          <a:p>
            <a:pPr marL="285750" lvl="1" indent="-285750" algn="l" defTabSz="1422400">
              <a:lnSpc>
                <a:spcPct val="90000"/>
              </a:lnSpc>
              <a:spcBef>
                <a:spcPct val="0"/>
              </a:spcBef>
              <a:spcAft>
                <a:spcPct val="15000"/>
              </a:spcAft>
              <a:buNone/>
            </a:pPr>
            <a:r>
              <a:rPr lang="en-US" sz="9600" kern="1200" dirty="0"/>
              <a:t>-&gt;Intermediate delays</a:t>
            </a:r>
          </a:p>
        </p:txBody>
      </p:sp>
      <p:pic>
        <p:nvPicPr>
          <p:cNvPr id="21" name="Audio 20">
            <a:hlinkClick r:id="" action="ppaction://media"/>
            <a:extLst>
              <a:ext uri="{FF2B5EF4-FFF2-40B4-BE49-F238E27FC236}">
                <a16:creationId xmlns:a16="http://schemas.microsoft.com/office/drawing/2014/main" id="{B83B87D3-F70B-4E22-94B9-63331654D1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4007000365"/>
      </p:ext>
    </p:extLst>
  </p:cSld>
  <p:clrMapOvr>
    <a:masterClrMapping/>
  </p:clrMapOvr>
  <mc:AlternateContent xmlns:mc="http://schemas.openxmlformats.org/markup-compatibility/2006">
    <mc:Choice xmlns:p14="http://schemas.microsoft.com/office/powerpoint/2010/main" Requires="p14">
      <p:transition spd="slow" p14:dur="3400" advTm="48519">
        <p14:reveal/>
      </p:transition>
    </mc:Choice>
    <mc:Fallback>
      <p:transition spd="slow" advTm="48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3258AFB-BD11-4881-BC99-376D411606ED}"/>
              </a:ext>
            </a:extLst>
          </p:cNvPr>
          <p:cNvSpPr/>
          <p:nvPr/>
        </p:nvSpPr>
        <p:spPr>
          <a:xfrm>
            <a:off x="1379250" y="2247900"/>
            <a:ext cx="40045262" cy="3708400"/>
          </a:xfrm>
          <a:prstGeom prst="roundRect">
            <a:avLst/>
          </a:prstGeom>
          <a:solidFill>
            <a:srgbClr val="00437E"/>
          </a:solidFill>
          <a:ln w="15875" cap="flat" cmpd="sng" algn="ctr">
            <a:noFill/>
            <a:prstDash val="solid"/>
          </a:ln>
          <a:effectLst/>
        </p:spPr>
        <p:txBody>
          <a:bodyPr rtlCol="0" anchor="ctr"/>
          <a:lstStyle/>
          <a:p>
            <a:pPr algn="ctr"/>
            <a:r>
              <a:rPr lang="en-US" sz="16600" dirty="0">
                <a:solidFill>
                  <a:schemeClr val="bg2"/>
                </a:solidFill>
              </a:rPr>
              <a:t>9. Experimental Setup</a:t>
            </a:r>
          </a:p>
        </p:txBody>
      </p:sp>
      <p:pic>
        <p:nvPicPr>
          <p:cNvPr id="4" name="Picture 3">
            <a:extLst>
              <a:ext uri="{FF2B5EF4-FFF2-40B4-BE49-F238E27FC236}">
                <a16:creationId xmlns:a16="http://schemas.microsoft.com/office/drawing/2014/main" id="{8269F0D8-D0C2-4172-8456-29A970E13511}"/>
              </a:ext>
            </a:extLst>
          </p:cNvPr>
          <p:cNvPicPr>
            <a:picLocks noChangeAspect="1"/>
          </p:cNvPicPr>
          <p:nvPr/>
        </p:nvPicPr>
        <p:blipFill>
          <a:blip r:embed="rId5"/>
          <a:stretch>
            <a:fillRect/>
          </a:stretch>
        </p:blipFill>
        <p:spPr>
          <a:xfrm>
            <a:off x="4970644" y="6516309"/>
            <a:ext cx="32862471" cy="13741056"/>
          </a:xfrm>
          <a:prstGeom prst="rect">
            <a:avLst/>
          </a:prstGeom>
        </p:spPr>
      </p:pic>
      <p:pic>
        <p:nvPicPr>
          <p:cNvPr id="6" name="Picture 5">
            <a:extLst>
              <a:ext uri="{FF2B5EF4-FFF2-40B4-BE49-F238E27FC236}">
                <a16:creationId xmlns:a16="http://schemas.microsoft.com/office/drawing/2014/main" id="{03A62D6B-4510-41C0-99C5-865CF496301A}"/>
              </a:ext>
            </a:extLst>
          </p:cNvPr>
          <p:cNvPicPr>
            <a:picLocks noChangeAspect="1"/>
          </p:cNvPicPr>
          <p:nvPr/>
        </p:nvPicPr>
        <p:blipFill rotWithShape="1">
          <a:blip r:embed="rId6"/>
          <a:srcRect t="13541" r="87714" b="54184"/>
          <a:stretch/>
        </p:blipFill>
        <p:spPr>
          <a:xfrm>
            <a:off x="4970644" y="21846231"/>
            <a:ext cx="4613745" cy="5680821"/>
          </a:xfrm>
          <a:prstGeom prst="rect">
            <a:avLst/>
          </a:prstGeom>
        </p:spPr>
      </p:pic>
      <p:pic>
        <p:nvPicPr>
          <p:cNvPr id="14" name="Picture 13">
            <a:extLst>
              <a:ext uri="{FF2B5EF4-FFF2-40B4-BE49-F238E27FC236}">
                <a16:creationId xmlns:a16="http://schemas.microsoft.com/office/drawing/2014/main" id="{C60C342D-272C-4C18-9406-C0D688615387}"/>
              </a:ext>
            </a:extLst>
          </p:cNvPr>
          <p:cNvPicPr>
            <a:picLocks noChangeAspect="1"/>
          </p:cNvPicPr>
          <p:nvPr/>
        </p:nvPicPr>
        <p:blipFill rotWithShape="1">
          <a:blip r:embed="rId6"/>
          <a:srcRect l="68193" t="12445" r="10496" b="55919"/>
          <a:stretch/>
        </p:blipFill>
        <p:spPr>
          <a:xfrm>
            <a:off x="30559764" y="21846231"/>
            <a:ext cx="7273351" cy="5060771"/>
          </a:xfrm>
          <a:prstGeom prst="rect">
            <a:avLst/>
          </a:prstGeom>
        </p:spPr>
      </p:pic>
      <p:pic>
        <p:nvPicPr>
          <p:cNvPr id="16" name="Picture 15">
            <a:extLst>
              <a:ext uri="{FF2B5EF4-FFF2-40B4-BE49-F238E27FC236}">
                <a16:creationId xmlns:a16="http://schemas.microsoft.com/office/drawing/2014/main" id="{5587918E-6D4E-4846-ACF0-7C60929F1FD4}"/>
              </a:ext>
            </a:extLst>
          </p:cNvPr>
          <p:cNvPicPr>
            <a:picLocks noChangeAspect="1"/>
          </p:cNvPicPr>
          <p:nvPr/>
        </p:nvPicPr>
        <p:blipFill rotWithShape="1">
          <a:blip r:embed="rId6"/>
          <a:srcRect l="3303" t="56202" r="57240"/>
          <a:stretch/>
        </p:blipFill>
        <p:spPr>
          <a:xfrm>
            <a:off x="14409133" y="21729763"/>
            <a:ext cx="11325886" cy="5892408"/>
          </a:xfrm>
          <a:prstGeom prst="rect">
            <a:avLst/>
          </a:prstGeom>
        </p:spPr>
      </p:pic>
      <p:pic>
        <p:nvPicPr>
          <p:cNvPr id="31" name="Audio 30">
            <a:hlinkClick r:id="" action="ppaction://media"/>
            <a:extLst>
              <a:ext uri="{FF2B5EF4-FFF2-40B4-BE49-F238E27FC236}">
                <a16:creationId xmlns:a16="http://schemas.microsoft.com/office/drawing/2014/main" id="{D8DE0F43-CB75-4743-A847-E93272E5AC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2721263311"/>
      </p:ext>
    </p:extLst>
  </p:cSld>
  <p:clrMapOvr>
    <a:masterClrMapping/>
  </p:clrMapOvr>
  <mc:AlternateContent xmlns:mc="http://schemas.openxmlformats.org/markup-compatibility/2006">
    <mc:Choice xmlns:p14="http://schemas.microsoft.com/office/powerpoint/2010/main" Requires="p14">
      <p:transition spd="slow" p14:dur="3400" advTm="66605">
        <p14:reveal/>
      </p:transition>
    </mc:Choice>
    <mc:Fallback>
      <p:transition spd="slow" advTm="666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0F032BE-61D6-41B0-B21B-FC24EAE6FCED}"/>
              </a:ext>
            </a:extLst>
          </p:cNvPr>
          <p:cNvSpPr/>
          <p:nvPr/>
        </p:nvSpPr>
        <p:spPr>
          <a:xfrm>
            <a:off x="3969915" y="11460551"/>
            <a:ext cx="34863931" cy="7354110"/>
          </a:xfrm>
          <a:prstGeom prst="roundRect">
            <a:avLst/>
          </a:prstGeom>
          <a:solidFill>
            <a:srgbClr val="FF7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900" b="1" dirty="0"/>
              <a:t>III - Results &amp; Discussion</a:t>
            </a:r>
          </a:p>
        </p:txBody>
      </p:sp>
    </p:spTree>
    <p:extLst>
      <p:ext uri="{BB962C8B-B14F-4D97-AF65-F5344CB8AC3E}">
        <p14:creationId xmlns:p14="http://schemas.microsoft.com/office/powerpoint/2010/main" val="1692230345"/>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3258AFB-BD11-4881-BC99-376D411606ED}"/>
              </a:ext>
            </a:extLst>
          </p:cNvPr>
          <p:cNvSpPr/>
          <p:nvPr/>
        </p:nvSpPr>
        <p:spPr>
          <a:xfrm>
            <a:off x="1379250" y="2247900"/>
            <a:ext cx="40045262" cy="3708400"/>
          </a:xfrm>
          <a:prstGeom prst="roundRect">
            <a:avLst/>
          </a:prstGeom>
          <a:solidFill>
            <a:srgbClr val="00437E"/>
          </a:solidFill>
          <a:ln w="15875" cap="flat" cmpd="sng" algn="ctr">
            <a:noFill/>
            <a:prstDash val="solid"/>
          </a:ln>
          <a:effectLst/>
        </p:spPr>
        <p:txBody>
          <a:bodyPr rtlCol="0" anchor="ctr"/>
          <a:lstStyle/>
          <a:p>
            <a:pPr algn="ctr"/>
            <a:r>
              <a:rPr lang="en-US" sz="16600" dirty="0">
                <a:solidFill>
                  <a:schemeClr val="bg2"/>
                </a:solidFill>
              </a:rPr>
              <a:t>10. Threshold Triggered Stimulation</a:t>
            </a:r>
          </a:p>
        </p:txBody>
      </p:sp>
      <p:pic>
        <p:nvPicPr>
          <p:cNvPr id="2" name="Picture 1">
            <a:extLst>
              <a:ext uri="{FF2B5EF4-FFF2-40B4-BE49-F238E27FC236}">
                <a16:creationId xmlns:a16="http://schemas.microsoft.com/office/drawing/2014/main" id="{E1CDA5B4-C935-41A5-9534-37BE66168132}"/>
              </a:ext>
            </a:extLst>
          </p:cNvPr>
          <p:cNvPicPr>
            <a:picLocks noChangeAspect="1"/>
          </p:cNvPicPr>
          <p:nvPr/>
        </p:nvPicPr>
        <p:blipFill rotWithShape="1">
          <a:blip r:embed="rId4"/>
          <a:srcRect l="7198" r="5767"/>
          <a:stretch/>
        </p:blipFill>
        <p:spPr>
          <a:xfrm>
            <a:off x="1984434" y="7575924"/>
            <a:ext cx="38834894" cy="16449659"/>
          </a:xfrm>
          <a:prstGeom prst="rect">
            <a:avLst/>
          </a:prstGeom>
          <a:ln w="76200">
            <a:solidFill>
              <a:srgbClr val="003B79"/>
            </a:solidFill>
          </a:ln>
        </p:spPr>
      </p:pic>
      <p:sp>
        <p:nvSpPr>
          <p:cNvPr id="5" name="Rectangle: Rounded Corners 4">
            <a:extLst>
              <a:ext uri="{FF2B5EF4-FFF2-40B4-BE49-F238E27FC236}">
                <a16:creationId xmlns:a16="http://schemas.microsoft.com/office/drawing/2014/main" id="{1E58CA8A-6606-4A80-B7B0-C7FA98947236}"/>
              </a:ext>
            </a:extLst>
          </p:cNvPr>
          <p:cNvSpPr/>
          <p:nvPr/>
        </p:nvSpPr>
        <p:spPr>
          <a:xfrm>
            <a:off x="1984434" y="25645207"/>
            <a:ext cx="11481446" cy="2036203"/>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8000" b="1" kern="0" dirty="0">
                <a:solidFill>
                  <a:prstClr val="white"/>
                </a:solidFill>
              </a:rPr>
              <a:t>Recording Delay: 1ms</a:t>
            </a:r>
            <a:endParaRPr lang="en-GB" sz="8000" b="1" kern="0" dirty="0">
              <a:solidFill>
                <a:prstClr val="white"/>
              </a:solidFill>
            </a:endParaRPr>
          </a:p>
        </p:txBody>
      </p:sp>
      <p:sp>
        <p:nvSpPr>
          <p:cNvPr id="10" name="Rectangle: Rounded Corners 9">
            <a:extLst>
              <a:ext uri="{FF2B5EF4-FFF2-40B4-BE49-F238E27FC236}">
                <a16:creationId xmlns:a16="http://schemas.microsoft.com/office/drawing/2014/main" id="{A456888F-160D-4B55-88F7-B6BB6D317EAB}"/>
              </a:ext>
            </a:extLst>
          </p:cNvPr>
          <p:cNvSpPr/>
          <p:nvPr/>
        </p:nvSpPr>
        <p:spPr>
          <a:xfrm>
            <a:off x="15631311" y="25766376"/>
            <a:ext cx="11541141" cy="2036203"/>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8000" b="1" kern="0" dirty="0">
                <a:solidFill>
                  <a:prstClr val="white"/>
                </a:solidFill>
              </a:rPr>
              <a:t>Processing Delay: 0ms</a:t>
            </a:r>
            <a:endParaRPr lang="en-GB" sz="8000" b="1" kern="0" dirty="0">
              <a:solidFill>
                <a:prstClr val="white"/>
              </a:solidFill>
            </a:endParaRPr>
          </a:p>
        </p:txBody>
      </p:sp>
      <p:sp>
        <p:nvSpPr>
          <p:cNvPr id="12" name="Rectangle: Rounded Corners 11">
            <a:extLst>
              <a:ext uri="{FF2B5EF4-FFF2-40B4-BE49-F238E27FC236}">
                <a16:creationId xmlns:a16="http://schemas.microsoft.com/office/drawing/2014/main" id="{2DD3AF94-B4BF-4A94-87C7-2CA4A3BCBDD4}"/>
              </a:ext>
            </a:extLst>
          </p:cNvPr>
          <p:cNvSpPr/>
          <p:nvPr/>
        </p:nvSpPr>
        <p:spPr>
          <a:xfrm>
            <a:off x="29337884" y="25766376"/>
            <a:ext cx="11481446" cy="2036203"/>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8000" b="1" kern="0" dirty="0">
                <a:solidFill>
                  <a:prstClr val="white"/>
                </a:solidFill>
              </a:rPr>
              <a:t>Stimulation Delay: 19ms</a:t>
            </a:r>
            <a:endParaRPr lang="en-GB" sz="8000" b="1" kern="0" dirty="0">
              <a:solidFill>
                <a:prstClr val="white"/>
              </a:solidFill>
            </a:endParaRPr>
          </a:p>
        </p:txBody>
      </p:sp>
      <p:pic>
        <p:nvPicPr>
          <p:cNvPr id="6" name="Audio 5">
            <a:hlinkClick r:id="" action="ppaction://media"/>
            <a:extLst>
              <a:ext uri="{FF2B5EF4-FFF2-40B4-BE49-F238E27FC236}">
                <a16:creationId xmlns:a16="http://schemas.microsoft.com/office/drawing/2014/main" id="{DEA4D33F-A5BC-4CC4-A7C3-E2FEF6F14A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3992033559"/>
      </p:ext>
    </p:extLst>
  </p:cSld>
  <p:clrMapOvr>
    <a:masterClrMapping/>
  </p:clrMapOvr>
  <mc:AlternateContent xmlns:mc="http://schemas.openxmlformats.org/markup-compatibility/2006">
    <mc:Choice xmlns:p14="http://schemas.microsoft.com/office/powerpoint/2010/main" Requires="p14">
      <p:transition spd="slow" p14:dur="3400" advTm="29861">
        <p14:reveal/>
      </p:transition>
    </mc:Choice>
    <mc:Fallback>
      <p:transition spd="slow" advTm="298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3258AFB-BD11-4881-BC99-376D411606ED}"/>
              </a:ext>
            </a:extLst>
          </p:cNvPr>
          <p:cNvSpPr/>
          <p:nvPr/>
        </p:nvSpPr>
        <p:spPr>
          <a:xfrm>
            <a:off x="1379250" y="2247900"/>
            <a:ext cx="40045262" cy="3708400"/>
          </a:xfrm>
          <a:prstGeom prst="roundRect">
            <a:avLst/>
          </a:prstGeom>
          <a:solidFill>
            <a:srgbClr val="00437E"/>
          </a:solidFill>
          <a:ln w="15875" cap="flat" cmpd="sng" algn="ctr">
            <a:noFill/>
            <a:prstDash val="solid"/>
          </a:ln>
          <a:effectLst/>
        </p:spPr>
        <p:txBody>
          <a:bodyPr rtlCol="0" anchor="ctr"/>
          <a:lstStyle/>
          <a:p>
            <a:pPr algn="ctr"/>
            <a:r>
              <a:rPr lang="en-US" sz="16600" dirty="0">
                <a:solidFill>
                  <a:schemeClr val="bg2"/>
                </a:solidFill>
              </a:rPr>
              <a:t>11. DSP Triggered Stimulation</a:t>
            </a:r>
          </a:p>
        </p:txBody>
      </p:sp>
      <p:pic>
        <p:nvPicPr>
          <p:cNvPr id="3" name="Picture 2" descr="A screenshot of a computer screen&#10;&#10;Description automatically generated">
            <a:extLst>
              <a:ext uri="{FF2B5EF4-FFF2-40B4-BE49-F238E27FC236}">
                <a16:creationId xmlns:a16="http://schemas.microsoft.com/office/drawing/2014/main" id="{BC6E0EB6-57B0-4E55-A7F0-60794F8BDB50}"/>
              </a:ext>
            </a:extLst>
          </p:cNvPr>
          <p:cNvPicPr>
            <a:picLocks noChangeAspect="1"/>
          </p:cNvPicPr>
          <p:nvPr/>
        </p:nvPicPr>
        <p:blipFill rotWithShape="1">
          <a:blip r:embed="rId5"/>
          <a:srcRect t="15058" b="10103"/>
          <a:stretch/>
        </p:blipFill>
        <p:spPr>
          <a:xfrm>
            <a:off x="19936504" y="7575924"/>
            <a:ext cx="18542988" cy="7802139"/>
          </a:xfrm>
          <a:prstGeom prst="rect">
            <a:avLst/>
          </a:prstGeom>
          <a:ln w="38100">
            <a:solidFill>
              <a:srgbClr val="00437E"/>
            </a:solidFill>
          </a:ln>
        </p:spPr>
      </p:pic>
      <p:pic>
        <p:nvPicPr>
          <p:cNvPr id="4" name="Picture 3" descr="A screenshot of a computer screen&#10;&#10;Description automatically generated">
            <a:extLst>
              <a:ext uri="{FF2B5EF4-FFF2-40B4-BE49-F238E27FC236}">
                <a16:creationId xmlns:a16="http://schemas.microsoft.com/office/drawing/2014/main" id="{5CFAF97A-9AC0-4BF6-8857-F30B7642DDCD}"/>
              </a:ext>
            </a:extLst>
          </p:cNvPr>
          <p:cNvPicPr>
            <a:picLocks noChangeAspect="1"/>
          </p:cNvPicPr>
          <p:nvPr/>
        </p:nvPicPr>
        <p:blipFill rotWithShape="1">
          <a:blip r:embed="rId6"/>
          <a:srcRect t="15031" b="11295"/>
          <a:stretch/>
        </p:blipFill>
        <p:spPr>
          <a:xfrm>
            <a:off x="19936504" y="16344788"/>
            <a:ext cx="18542987" cy="7680796"/>
          </a:xfrm>
          <a:prstGeom prst="rect">
            <a:avLst/>
          </a:prstGeom>
          <a:ln w="38100">
            <a:solidFill>
              <a:srgbClr val="00437E"/>
            </a:solidFill>
          </a:ln>
        </p:spPr>
      </p:pic>
      <p:sp>
        <p:nvSpPr>
          <p:cNvPr id="14" name="Rectangle: Rounded Corners 13">
            <a:extLst>
              <a:ext uri="{FF2B5EF4-FFF2-40B4-BE49-F238E27FC236}">
                <a16:creationId xmlns:a16="http://schemas.microsoft.com/office/drawing/2014/main" id="{298775D1-27DE-46EF-A6E1-B9F47D536373}"/>
              </a:ext>
            </a:extLst>
          </p:cNvPr>
          <p:cNvSpPr/>
          <p:nvPr/>
        </p:nvSpPr>
        <p:spPr>
          <a:xfrm>
            <a:off x="4324272" y="7574244"/>
            <a:ext cx="13055755" cy="203733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8000" b="1" kern="0" dirty="0">
                <a:solidFill>
                  <a:prstClr val="white"/>
                </a:solidFill>
              </a:rPr>
              <a:t>Access DSP</a:t>
            </a:r>
            <a:endParaRPr lang="en-GB" sz="8000" b="1" kern="0" dirty="0">
              <a:solidFill>
                <a:prstClr val="white"/>
              </a:solidFill>
            </a:endParaRPr>
          </a:p>
        </p:txBody>
      </p:sp>
      <p:sp>
        <p:nvSpPr>
          <p:cNvPr id="16" name="Rectangle: Rounded Corners 15">
            <a:extLst>
              <a:ext uri="{FF2B5EF4-FFF2-40B4-BE49-F238E27FC236}">
                <a16:creationId xmlns:a16="http://schemas.microsoft.com/office/drawing/2014/main" id="{3278C79E-7C5B-4DA6-9244-1232BCB2854A}"/>
              </a:ext>
            </a:extLst>
          </p:cNvPr>
          <p:cNvSpPr/>
          <p:nvPr/>
        </p:nvSpPr>
        <p:spPr>
          <a:xfrm>
            <a:off x="4324266" y="10722098"/>
            <a:ext cx="13055762" cy="203733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8000" b="1" kern="0" dirty="0">
                <a:solidFill>
                  <a:prstClr val="white"/>
                </a:solidFill>
              </a:rPr>
              <a:t>Segment Memory</a:t>
            </a:r>
            <a:endParaRPr lang="en-GB" sz="8000" b="1" kern="0" dirty="0">
              <a:solidFill>
                <a:prstClr val="white"/>
              </a:solidFill>
            </a:endParaRPr>
          </a:p>
        </p:txBody>
      </p:sp>
      <p:sp>
        <p:nvSpPr>
          <p:cNvPr id="18" name="Rectangle: Rounded Corners 17">
            <a:extLst>
              <a:ext uri="{FF2B5EF4-FFF2-40B4-BE49-F238E27FC236}">
                <a16:creationId xmlns:a16="http://schemas.microsoft.com/office/drawing/2014/main" id="{11752D43-38A1-472B-B664-790946046F83}"/>
              </a:ext>
            </a:extLst>
          </p:cNvPr>
          <p:cNvSpPr/>
          <p:nvPr/>
        </p:nvSpPr>
        <p:spPr>
          <a:xfrm>
            <a:off x="4324266" y="13821825"/>
            <a:ext cx="13055762" cy="4307907"/>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8000" b="1" kern="0" dirty="0">
                <a:solidFill>
                  <a:prstClr val="white"/>
                </a:solidFill>
              </a:rPr>
              <a:t>Proportional Integral Control Algorithm Implementation</a:t>
            </a:r>
            <a:endParaRPr lang="en-GB" sz="8000" b="1" kern="0" dirty="0">
              <a:solidFill>
                <a:prstClr val="white"/>
              </a:solidFill>
            </a:endParaRPr>
          </a:p>
        </p:txBody>
      </p:sp>
      <p:sp>
        <p:nvSpPr>
          <p:cNvPr id="20" name="Rectangle: Rounded Corners 19">
            <a:extLst>
              <a:ext uri="{FF2B5EF4-FFF2-40B4-BE49-F238E27FC236}">
                <a16:creationId xmlns:a16="http://schemas.microsoft.com/office/drawing/2014/main" id="{4BD5F9A4-6651-4438-9943-6F0B37C1AE7E}"/>
              </a:ext>
            </a:extLst>
          </p:cNvPr>
          <p:cNvSpPr/>
          <p:nvPr/>
        </p:nvSpPr>
        <p:spPr>
          <a:xfrm>
            <a:off x="4407053" y="19041001"/>
            <a:ext cx="12972975" cy="2036657"/>
          </a:xfrm>
          <a:prstGeom prst="roundRect">
            <a:avLst/>
          </a:prstGeom>
          <a:solidFill>
            <a:srgbClr val="00437E"/>
          </a:solidFill>
          <a:ln w="15875" cap="flat" cmpd="sng" algn="ctr">
            <a:noFill/>
            <a:prstDash val="solid"/>
          </a:ln>
          <a:effectLst/>
        </p:spPr>
        <p:txBody>
          <a:bodyPr rtlCol="0" anchor="ctr"/>
          <a:lstStyle/>
          <a:p>
            <a:pPr lvl="0" algn="ctr" defTabSz="457200">
              <a:defRPr/>
            </a:pPr>
            <a:r>
              <a:rPr lang="en-US" sz="8000" b="1" kern="0" dirty="0">
                <a:solidFill>
                  <a:prstClr val="white"/>
                </a:solidFill>
              </a:rPr>
              <a:t>Test System Performance </a:t>
            </a:r>
            <a:endParaRPr lang="en-GB" sz="8000" b="1" kern="0" dirty="0">
              <a:solidFill>
                <a:prstClr val="white"/>
              </a:solidFill>
            </a:endParaRPr>
          </a:p>
        </p:txBody>
      </p:sp>
      <p:sp>
        <p:nvSpPr>
          <p:cNvPr id="22" name="Rectangle: Rounded Corners 21">
            <a:extLst>
              <a:ext uri="{FF2B5EF4-FFF2-40B4-BE49-F238E27FC236}">
                <a16:creationId xmlns:a16="http://schemas.microsoft.com/office/drawing/2014/main" id="{EB3D8B73-8DBF-4EAB-B418-63A2ACACF59B}"/>
              </a:ext>
            </a:extLst>
          </p:cNvPr>
          <p:cNvSpPr/>
          <p:nvPr/>
        </p:nvSpPr>
        <p:spPr>
          <a:xfrm>
            <a:off x="4324266" y="21988927"/>
            <a:ext cx="13055760" cy="2036657"/>
          </a:xfrm>
          <a:prstGeom prst="roundRect">
            <a:avLst/>
          </a:prstGeom>
          <a:solidFill>
            <a:srgbClr val="00437E"/>
          </a:solidFill>
          <a:ln w="15875" cap="flat" cmpd="sng" algn="ctr">
            <a:noFill/>
            <a:prstDash val="solid"/>
          </a:ln>
          <a:effectLst/>
        </p:spPr>
        <p:txBody>
          <a:bodyPr rtlCol="0" anchor="ctr"/>
          <a:lstStyle/>
          <a:p>
            <a:pPr lvl="0" algn="ctr" defTabSz="457200">
              <a:defRPr/>
            </a:pPr>
            <a:r>
              <a:rPr lang="en-US" sz="8000" b="1" kern="0" dirty="0">
                <a:solidFill>
                  <a:prstClr val="white"/>
                </a:solidFill>
              </a:rPr>
              <a:t>Quantify Delays</a:t>
            </a:r>
            <a:endParaRPr lang="en-GB" sz="8000" b="1" kern="0" dirty="0">
              <a:solidFill>
                <a:prstClr val="white"/>
              </a:solidFill>
            </a:endParaRPr>
          </a:p>
        </p:txBody>
      </p:sp>
      <p:pic>
        <p:nvPicPr>
          <p:cNvPr id="21" name="Audio 20">
            <a:hlinkClick r:id="" action="ppaction://media"/>
            <a:extLst>
              <a:ext uri="{FF2B5EF4-FFF2-40B4-BE49-F238E27FC236}">
                <a16:creationId xmlns:a16="http://schemas.microsoft.com/office/drawing/2014/main" id="{304A3BCE-BD00-46F5-BDF6-09029649B0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2528090249"/>
      </p:ext>
    </p:extLst>
  </p:cSld>
  <p:clrMapOvr>
    <a:masterClrMapping/>
  </p:clrMapOvr>
  <mc:AlternateContent xmlns:mc="http://schemas.openxmlformats.org/markup-compatibility/2006">
    <mc:Choice xmlns:p14="http://schemas.microsoft.com/office/powerpoint/2010/main" Requires="p14">
      <p:transition spd="slow" p14:dur="3400" advTm="41787">
        <p14:reveal/>
      </p:transition>
    </mc:Choice>
    <mc:Fallback>
      <p:transition spd="slow" advTm="417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3258AFB-BD11-4881-BC99-376D411606ED}"/>
              </a:ext>
            </a:extLst>
          </p:cNvPr>
          <p:cNvSpPr/>
          <p:nvPr/>
        </p:nvSpPr>
        <p:spPr>
          <a:xfrm>
            <a:off x="7389401" y="2195639"/>
            <a:ext cx="25778299" cy="3708400"/>
          </a:xfrm>
          <a:prstGeom prst="roundRect">
            <a:avLst/>
          </a:prstGeom>
          <a:solidFill>
            <a:srgbClr val="FF7F00"/>
          </a:solidFill>
          <a:ln w="15875" cap="flat" cmpd="sng" algn="ctr">
            <a:noFill/>
            <a:prstDash val="solid"/>
          </a:ln>
          <a:effectLst/>
        </p:spPr>
        <p:txBody>
          <a:bodyPr rtlCol="0" anchor="ctr"/>
          <a:lstStyle/>
          <a:p>
            <a:pPr algn="ctr"/>
            <a:r>
              <a:rPr lang="en-US" sz="16600" b="1" dirty="0">
                <a:solidFill>
                  <a:schemeClr val="bg2"/>
                </a:solidFill>
              </a:rPr>
              <a:t>IV - Acknowledgment</a:t>
            </a:r>
          </a:p>
        </p:txBody>
      </p:sp>
      <p:sp>
        <p:nvSpPr>
          <p:cNvPr id="13" name="Rectangle: Rounded Corners 12">
            <a:extLst>
              <a:ext uri="{FF2B5EF4-FFF2-40B4-BE49-F238E27FC236}">
                <a16:creationId xmlns:a16="http://schemas.microsoft.com/office/drawing/2014/main" id="{8FA90AE0-0D1B-4B9A-A090-8A6B5F0506CF}"/>
              </a:ext>
            </a:extLst>
          </p:cNvPr>
          <p:cNvSpPr/>
          <p:nvPr/>
        </p:nvSpPr>
        <p:spPr>
          <a:xfrm>
            <a:off x="11285543" y="7574919"/>
            <a:ext cx="17986019" cy="2036657"/>
          </a:xfrm>
          <a:prstGeom prst="roundRect">
            <a:avLst/>
          </a:prstGeom>
          <a:solidFill>
            <a:srgbClr val="00437E"/>
          </a:solidFill>
          <a:ln w="15875" cap="flat" cmpd="sng" algn="ctr">
            <a:noFill/>
            <a:prstDash val="solid"/>
          </a:ln>
          <a:effectLst/>
        </p:spPr>
        <p:txBody>
          <a:bodyPr rtlCol="0" anchor="ctr"/>
          <a:lstStyle/>
          <a:p>
            <a:pPr lvl="0" algn="ctr"/>
            <a:r>
              <a:rPr lang="en-US" sz="8000" b="1" dirty="0">
                <a:solidFill>
                  <a:srgbClr val="FFFFFF"/>
                </a:solidFill>
              </a:rPr>
              <a:t>Prof Madeleine Lowery (Supervisor)</a:t>
            </a:r>
          </a:p>
        </p:txBody>
      </p:sp>
      <p:sp>
        <p:nvSpPr>
          <p:cNvPr id="25" name="Rectangle: Rounded Corners 24">
            <a:extLst>
              <a:ext uri="{FF2B5EF4-FFF2-40B4-BE49-F238E27FC236}">
                <a16:creationId xmlns:a16="http://schemas.microsoft.com/office/drawing/2014/main" id="{DD6E8D46-75AC-4A5C-BBF6-DB9F35E6047A}"/>
              </a:ext>
            </a:extLst>
          </p:cNvPr>
          <p:cNvSpPr/>
          <p:nvPr/>
        </p:nvSpPr>
        <p:spPr>
          <a:xfrm>
            <a:off x="11285543" y="11312450"/>
            <a:ext cx="17986019" cy="2036657"/>
          </a:xfrm>
          <a:prstGeom prst="roundRect">
            <a:avLst/>
          </a:prstGeom>
          <a:solidFill>
            <a:srgbClr val="00437E"/>
          </a:solidFill>
          <a:ln w="15875" cap="flat" cmpd="sng" algn="ctr">
            <a:noFill/>
            <a:prstDash val="solid"/>
          </a:ln>
          <a:effectLst/>
        </p:spPr>
        <p:txBody>
          <a:bodyPr rtlCol="0" anchor="ctr"/>
          <a:lstStyle/>
          <a:p>
            <a:pPr lvl="0" algn="ctr"/>
            <a:r>
              <a:rPr lang="en-US" sz="8000" b="1" dirty="0" err="1">
                <a:solidFill>
                  <a:srgbClr val="FFFFFF"/>
                </a:solidFill>
              </a:rPr>
              <a:t>Mr</a:t>
            </a:r>
            <a:r>
              <a:rPr lang="en-US" sz="8000" b="1" dirty="0">
                <a:solidFill>
                  <a:srgbClr val="FFFFFF"/>
                </a:solidFill>
              </a:rPr>
              <a:t> John Fleming  (PhD student)</a:t>
            </a:r>
          </a:p>
        </p:txBody>
      </p:sp>
      <p:sp>
        <p:nvSpPr>
          <p:cNvPr id="27" name="Rectangle: Rounded Corners 26">
            <a:extLst>
              <a:ext uri="{FF2B5EF4-FFF2-40B4-BE49-F238E27FC236}">
                <a16:creationId xmlns:a16="http://schemas.microsoft.com/office/drawing/2014/main" id="{F8DB3A9D-B745-48BA-BD71-33C62789BD69}"/>
              </a:ext>
            </a:extLst>
          </p:cNvPr>
          <p:cNvSpPr/>
          <p:nvPr/>
        </p:nvSpPr>
        <p:spPr>
          <a:xfrm>
            <a:off x="11285542" y="15049981"/>
            <a:ext cx="17986019" cy="2036657"/>
          </a:xfrm>
          <a:prstGeom prst="roundRect">
            <a:avLst/>
          </a:prstGeom>
          <a:solidFill>
            <a:srgbClr val="00437E"/>
          </a:solidFill>
          <a:ln w="15875" cap="flat" cmpd="sng" algn="ctr">
            <a:noFill/>
            <a:prstDash val="solid"/>
          </a:ln>
          <a:effectLst/>
        </p:spPr>
        <p:txBody>
          <a:bodyPr rtlCol="0" anchor="ctr"/>
          <a:lstStyle/>
          <a:p>
            <a:pPr lvl="0" algn="ctr"/>
            <a:r>
              <a:rPr lang="en-US" sz="8000" b="1" dirty="0" err="1">
                <a:solidFill>
                  <a:srgbClr val="FFFFFF"/>
                </a:solidFill>
              </a:rPr>
              <a:t>MultiChannel</a:t>
            </a:r>
            <a:r>
              <a:rPr lang="en-US" sz="8000" b="1" dirty="0">
                <a:solidFill>
                  <a:srgbClr val="FFFFFF"/>
                </a:solidFill>
              </a:rPr>
              <a:t> Systems</a:t>
            </a:r>
            <a:endParaRPr lang="en-GB" sz="8000" b="1" dirty="0"/>
          </a:p>
        </p:txBody>
      </p:sp>
      <p:pic>
        <p:nvPicPr>
          <p:cNvPr id="32" name="Picture 31">
            <a:extLst>
              <a:ext uri="{FF2B5EF4-FFF2-40B4-BE49-F238E27FC236}">
                <a16:creationId xmlns:a16="http://schemas.microsoft.com/office/drawing/2014/main" id="{14CA3775-9B61-4BF6-BF61-C611722A442C}"/>
              </a:ext>
            </a:extLst>
          </p:cNvPr>
          <p:cNvPicPr>
            <a:picLocks noChangeAspect="1"/>
          </p:cNvPicPr>
          <p:nvPr/>
        </p:nvPicPr>
        <p:blipFill rotWithShape="1">
          <a:blip r:embed="rId5"/>
          <a:srcRect r="52504"/>
          <a:stretch/>
        </p:blipFill>
        <p:spPr>
          <a:xfrm>
            <a:off x="22421153" y="18508920"/>
            <a:ext cx="6850408" cy="3631233"/>
          </a:xfrm>
          <a:prstGeom prst="rect">
            <a:avLst/>
          </a:prstGeom>
        </p:spPr>
      </p:pic>
      <p:pic>
        <p:nvPicPr>
          <p:cNvPr id="34" name="Picture 33">
            <a:extLst>
              <a:ext uri="{FF2B5EF4-FFF2-40B4-BE49-F238E27FC236}">
                <a16:creationId xmlns:a16="http://schemas.microsoft.com/office/drawing/2014/main" id="{E0CFF827-34F2-4CF7-B1EC-43177D8D9703}"/>
              </a:ext>
            </a:extLst>
          </p:cNvPr>
          <p:cNvPicPr>
            <a:picLocks noChangeAspect="1"/>
          </p:cNvPicPr>
          <p:nvPr/>
        </p:nvPicPr>
        <p:blipFill rotWithShape="1">
          <a:blip r:embed="rId5"/>
          <a:srcRect l="50224" r="2279"/>
          <a:stretch/>
        </p:blipFill>
        <p:spPr>
          <a:xfrm>
            <a:off x="12343852" y="18508919"/>
            <a:ext cx="6850408" cy="3631233"/>
          </a:xfrm>
          <a:prstGeom prst="rect">
            <a:avLst/>
          </a:prstGeom>
        </p:spPr>
      </p:pic>
      <p:pic>
        <p:nvPicPr>
          <p:cNvPr id="6" name="Audio 5">
            <a:hlinkClick r:id="" action="ppaction://media"/>
            <a:extLst>
              <a:ext uri="{FF2B5EF4-FFF2-40B4-BE49-F238E27FC236}">
                <a16:creationId xmlns:a16="http://schemas.microsoft.com/office/drawing/2014/main" id="{5017B6BF-0D25-4B0C-B5A2-8D4871C412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3964149920"/>
      </p:ext>
    </p:extLst>
  </p:cSld>
  <p:clrMapOvr>
    <a:masterClrMapping/>
  </p:clrMapOvr>
  <mc:AlternateContent xmlns:mc="http://schemas.openxmlformats.org/markup-compatibility/2006">
    <mc:Choice xmlns:p14="http://schemas.microsoft.com/office/powerpoint/2010/main" Requires="p14">
      <p:transition spd="slow" p14:dur="3400" advTm="25341">
        <p14:reveal/>
      </p:transition>
    </mc:Choice>
    <mc:Fallback>
      <p:transition spd="slow" advTm="253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102">
            <a:extLst>
              <a:ext uri="{FF2B5EF4-FFF2-40B4-BE49-F238E27FC236}">
                <a16:creationId xmlns:a16="http://schemas.microsoft.com/office/drawing/2014/main" id="{28A97E55-590F-4A3B-BA56-D3333D84E1AD}"/>
              </a:ext>
            </a:extLst>
          </p:cNvPr>
          <p:cNvSpPr/>
          <p:nvPr/>
        </p:nvSpPr>
        <p:spPr>
          <a:xfrm>
            <a:off x="32218660" y="24718161"/>
            <a:ext cx="9151864" cy="894511"/>
          </a:xfrm>
          <a:prstGeom prst="roundRect">
            <a:avLst>
              <a:gd name="adj" fmla="val 8454"/>
            </a:avLst>
          </a:prstGeom>
          <a:solidFill>
            <a:srgbClr val="00437E"/>
          </a:solidFill>
          <a:ln w="15875" cap="flat" cmpd="sng" algn="ctr">
            <a:noFill/>
            <a:prstDash val="solid"/>
          </a:ln>
          <a:effectLst/>
        </p:spPr>
        <p:txBody>
          <a:bodyPr rtlCol="0" anchor="ctr"/>
          <a:lstStyle/>
          <a:p>
            <a:pPr lvl="0" algn="ctr"/>
            <a:r>
              <a:rPr lang="en-US" sz="3600" b="1" dirty="0">
                <a:solidFill>
                  <a:srgbClr val="FFFFFF"/>
                </a:solidFill>
              </a:rPr>
              <a:t>Prof Madeleine Lowery (Supervisor)</a:t>
            </a:r>
          </a:p>
        </p:txBody>
      </p:sp>
      <p:sp>
        <p:nvSpPr>
          <p:cNvPr id="38" name="Freeform: Shape 37">
            <a:extLst>
              <a:ext uri="{FF2B5EF4-FFF2-40B4-BE49-F238E27FC236}">
                <a16:creationId xmlns:a16="http://schemas.microsoft.com/office/drawing/2014/main" id="{6F49CA1B-7558-44A0-84BA-C9ADF5AE63EC}"/>
              </a:ext>
            </a:extLst>
          </p:cNvPr>
          <p:cNvSpPr/>
          <p:nvPr/>
        </p:nvSpPr>
        <p:spPr>
          <a:xfrm>
            <a:off x="5155992" y="25991085"/>
            <a:ext cx="883841" cy="1337932"/>
          </a:xfrm>
          <a:custGeom>
            <a:avLst/>
            <a:gdLst/>
            <a:ahLst/>
            <a:cxnLst/>
            <a:rect l="0" t="0" r="0" b="0"/>
            <a:pathLst>
              <a:path>
                <a:moveTo>
                  <a:pt x="0" y="0"/>
                </a:moveTo>
                <a:lnTo>
                  <a:pt x="0" y="1265382"/>
                </a:lnTo>
                <a:lnTo>
                  <a:pt x="481221" y="1265382"/>
                </a:lnTo>
              </a:path>
            </a:pathLst>
          </a:custGeom>
          <a:noFill/>
          <a:ln>
            <a:solidFill>
              <a:srgbClr val="FF7F00"/>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mc:AlternateContent xmlns:mc="http://schemas.openxmlformats.org/markup-compatibility/2006" xmlns:a14="http://schemas.microsoft.com/office/drawing/2010/main">
        <mc:Choice Requires="a14">
          <p:sp>
            <p:nvSpPr>
              <p:cNvPr id="39" name="Freeform: Shape 38">
                <a:extLst>
                  <a:ext uri="{FF2B5EF4-FFF2-40B4-BE49-F238E27FC236}">
                    <a16:creationId xmlns:a16="http://schemas.microsoft.com/office/drawing/2014/main" id="{536E6BA0-B226-437C-AC34-56D0A3346E33}"/>
                  </a:ext>
                </a:extLst>
              </p:cNvPr>
              <p:cNvSpPr/>
              <p:nvPr/>
            </p:nvSpPr>
            <p:spPr>
              <a:xfrm>
                <a:off x="5498865" y="26457344"/>
                <a:ext cx="4713360" cy="1716918"/>
              </a:xfrm>
              <a:custGeom>
                <a:avLst/>
                <a:gdLst>
                  <a:gd name="connsiteX0" fmla="*/ 0 w 4546470"/>
                  <a:gd name="connsiteY0" fmla="*/ 201555 h 2015548"/>
                  <a:gd name="connsiteX1" fmla="*/ 201555 w 4546470"/>
                  <a:gd name="connsiteY1" fmla="*/ 0 h 2015548"/>
                  <a:gd name="connsiteX2" fmla="*/ 4344915 w 4546470"/>
                  <a:gd name="connsiteY2" fmla="*/ 0 h 2015548"/>
                  <a:gd name="connsiteX3" fmla="*/ 4546470 w 4546470"/>
                  <a:gd name="connsiteY3" fmla="*/ 201555 h 2015548"/>
                  <a:gd name="connsiteX4" fmla="*/ 4546470 w 4546470"/>
                  <a:gd name="connsiteY4" fmla="*/ 1813993 h 2015548"/>
                  <a:gd name="connsiteX5" fmla="*/ 4344915 w 4546470"/>
                  <a:gd name="connsiteY5" fmla="*/ 2015548 h 2015548"/>
                  <a:gd name="connsiteX6" fmla="*/ 201555 w 4546470"/>
                  <a:gd name="connsiteY6" fmla="*/ 2015548 h 2015548"/>
                  <a:gd name="connsiteX7" fmla="*/ 0 w 4546470"/>
                  <a:gd name="connsiteY7" fmla="*/ 1813993 h 2015548"/>
                  <a:gd name="connsiteX8" fmla="*/ 0 w 4546470"/>
                  <a:gd name="connsiteY8" fmla="*/ 201555 h 20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6470" h="2015548">
                    <a:moveTo>
                      <a:pt x="0" y="201555"/>
                    </a:moveTo>
                    <a:cubicBezTo>
                      <a:pt x="0" y="90239"/>
                      <a:pt x="90239" y="0"/>
                      <a:pt x="201555" y="0"/>
                    </a:cubicBezTo>
                    <a:lnTo>
                      <a:pt x="4344915" y="0"/>
                    </a:lnTo>
                    <a:cubicBezTo>
                      <a:pt x="4456231" y="0"/>
                      <a:pt x="4546470" y="90239"/>
                      <a:pt x="4546470" y="201555"/>
                    </a:cubicBezTo>
                    <a:lnTo>
                      <a:pt x="4546470" y="1813993"/>
                    </a:lnTo>
                    <a:cubicBezTo>
                      <a:pt x="4546470" y="1925309"/>
                      <a:pt x="4456231" y="2015548"/>
                      <a:pt x="4344915" y="2015548"/>
                    </a:cubicBezTo>
                    <a:lnTo>
                      <a:pt x="201555" y="2015548"/>
                    </a:lnTo>
                    <a:cubicBezTo>
                      <a:pt x="90239" y="2015548"/>
                      <a:pt x="0" y="1925309"/>
                      <a:pt x="0" y="1813993"/>
                    </a:cubicBezTo>
                    <a:lnTo>
                      <a:pt x="0" y="201555"/>
                    </a:lnTo>
                    <a:close/>
                  </a:path>
                </a:pathLst>
              </a:custGeom>
              <a:ln>
                <a:solidFill>
                  <a:srgbClr val="FF7F00"/>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753" tIns="89513" rIns="104753" bIns="89513" numCol="1" spcCol="1270" anchor="t" anchorCtr="0">
                <a:noAutofit/>
              </a:bodyPr>
              <a:lstStyle/>
              <a:p>
                <a:pPr marL="0" lvl="0" indent="0" algn="l" defTabSz="1066800">
                  <a:lnSpc>
                    <a:spcPct val="90000"/>
                  </a:lnSpc>
                  <a:spcBef>
                    <a:spcPct val="0"/>
                  </a:spcBef>
                  <a:spcAft>
                    <a:spcPct val="35000"/>
                  </a:spcAft>
                  <a:buClr>
                    <a:srgbClr val="1CADE4"/>
                  </a:buClr>
                  <a:buSzPct val="100000"/>
                  <a:buNone/>
                </a:pPr>
                <a:r>
                  <a:rPr lang="en-US" sz="2400" b="1" kern="1200" cap="all" dirty="0">
                    <a:solidFill>
                      <a:schemeClr val="tx1"/>
                    </a:solidFill>
                  </a:rPr>
                  <a:t>Amplitude modulation</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DBS frequency: </a:t>
                </a:r>
                <a:r>
                  <a:rPr lang="en-GB" sz="2400" kern="1200" dirty="0">
                    <a:solidFill>
                      <a:schemeClr val="tx1"/>
                    </a:solidFill>
                  </a:rPr>
                  <a:t>130 Hz</a:t>
                </a:r>
                <a:endParaRPr lang="en-US" sz="2400" b="0" kern="1200" cap="all" dirty="0">
                  <a:solidFill>
                    <a:schemeClr val="tx1"/>
                  </a:solidFill>
                </a:endParaRP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Pulse Duration: </a:t>
                </a:r>
                <a:r>
                  <a:rPr lang="en-GB" sz="2400" kern="1200" dirty="0">
                    <a:solidFill>
                      <a:schemeClr val="tx1"/>
                    </a:solidFill>
                  </a:rPr>
                  <a:t>60 </a:t>
                </a:r>
                <a14:m>
                  <m:oMath xmlns:m="http://schemas.openxmlformats.org/officeDocument/2006/math">
                    <m:r>
                      <a:rPr lang="en-GB" sz="2400" i="1" kern="1200">
                        <a:solidFill>
                          <a:schemeClr val="tx1"/>
                        </a:solidFill>
                        <a:latin typeface="Cambria Math" panose="02040503050406030204" pitchFamily="18" charset="0"/>
                        <a:ea typeface="Cambria Math" panose="02040503050406030204" pitchFamily="18" charset="0"/>
                      </a:rPr>
                      <m:t>𝜇</m:t>
                    </m:r>
                  </m:oMath>
                </a14:m>
                <a:r>
                  <a:rPr lang="en-GB" sz="2400" kern="1200" dirty="0">
                    <a:solidFill>
                      <a:schemeClr val="tx1"/>
                    </a:solidFill>
                  </a:rPr>
                  <a:t>s</a:t>
                </a:r>
                <a:endParaRPr lang="en-US" sz="2400" b="0" kern="1200" cap="all" dirty="0">
                  <a:solidFill>
                    <a:schemeClr val="tx1"/>
                  </a:solidFill>
                </a:endParaRP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Pulse Amplitude: </a:t>
                </a:r>
                <a:r>
                  <a:rPr lang="en-GB" sz="2400" kern="1200" dirty="0">
                    <a:solidFill>
                      <a:schemeClr val="tx1"/>
                    </a:solidFill>
                  </a:rPr>
                  <a:t>to be adjusted</a:t>
                </a:r>
                <a:endParaRPr lang="en-US" sz="2400" b="0" kern="1200" cap="all" dirty="0">
                  <a:solidFill>
                    <a:schemeClr val="tx1"/>
                  </a:solidFill>
                </a:endParaRPr>
              </a:p>
            </p:txBody>
          </p:sp>
        </mc:Choice>
        <mc:Fallback xmlns="">
          <p:sp>
            <p:nvSpPr>
              <p:cNvPr id="39" name="Freeform: Shape 38">
                <a:extLst>
                  <a:ext uri="{FF2B5EF4-FFF2-40B4-BE49-F238E27FC236}">
                    <a16:creationId xmlns:a16="http://schemas.microsoft.com/office/drawing/2014/main" id="{536E6BA0-B226-437C-AC34-56D0A3346E33}"/>
                  </a:ext>
                </a:extLst>
              </p:cNvPr>
              <p:cNvSpPr>
                <a:spLocks noRot="1" noChangeAspect="1" noMove="1" noResize="1" noEditPoints="1" noAdjustHandles="1" noChangeArrowheads="1" noChangeShapeType="1" noTextEdit="1"/>
              </p:cNvSpPr>
              <p:nvPr/>
            </p:nvSpPr>
            <p:spPr>
              <a:xfrm>
                <a:off x="5498865" y="26457344"/>
                <a:ext cx="4713360" cy="1716918"/>
              </a:xfrm>
              <a:custGeom>
                <a:avLst/>
                <a:gdLst>
                  <a:gd name="connsiteX0" fmla="*/ 0 w 4546470"/>
                  <a:gd name="connsiteY0" fmla="*/ 201555 h 2015548"/>
                  <a:gd name="connsiteX1" fmla="*/ 201555 w 4546470"/>
                  <a:gd name="connsiteY1" fmla="*/ 0 h 2015548"/>
                  <a:gd name="connsiteX2" fmla="*/ 4344915 w 4546470"/>
                  <a:gd name="connsiteY2" fmla="*/ 0 h 2015548"/>
                  <a:gd name="connsiteX3" fmla="*/ 4546470 w 4546470"/>
                  <a:gd name="connsiteY3" fmla="*/ 201555 h 2015548"/>
                  <a:gd name="connsiteX4" fmla="*/ 4546470 w 4546470"/>
                  <a:gd name="connsiteY4" fmla="*/ 1813993 h 2015548"/>
                  <a:gd name="connsiteX5" fmla="*/ 4344915 w 4546470"/>
                  <a:gd name="connsiteY5" fmla="*/ 2015548 h 2015548"/>
                  <a:gd name="connsiteX6" fmla="*/ 201555 w 4546470"/>
                  <a:gd name="connsiteY6" fmla="*/ 2015548 h 2015548"/>
                  <a:gd name="connsiteX7" fmla="*/ 0 w 4546470"/>
                  <a:gd name="connsiteY7" fmla="*/ 1813993 h 2015548"/>
                  <a:gd name="connsiteX8" fmla="*/ 0 w 4546470"/>
                  <a:gd name="connsiteY8" fmla="*/ 201555 h 20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6470" h="2015548">
                    <a:moveTo>
                      <a:pt x="0" y="201555"/>
                    </a:moveTo>
                    <a:cubicBezTo>
                      <a:pt x="0" y="90239"/>
                      <a:pt x="90239" y="0"/>
                      <a:pt x="201555" y="0"/>
                    </a:cubicBezTo>
                    <a:lnTo>
                      <a:pt x="4344915" y="0"/>
                    </a:lnTo>
                    <a:cubicBezTo>
                      <a:pt x="4456231" y="0"/>
                      <a:pt x="4546470" y="90239"/>
                      <a:pt x="4546470" y="201555"/>
                    </a:cubicBezTo>
                    <a:lnTo>
                      <a:pt x="4546470" y="1813993"/>
                    </a:lnTo>
                    <a:cubicBezTo>
                      <a:pt x="4546470" y="1925309"/>
                      <a:pt x="4456231" y="2015548"/>
                      <a:pt x="4344915" y="2015548"/>
                    </a:cubicBezTo>
                    <a:lnTo>
                      <a:pt x="201555" y="2015548"/>
                    </a:lnTo>
                    <a:cubicBezTo>
                      <a:pt x="90239" y="2015548"/>
                      <a:pt x="0" y="1925309"/>
                      <a:pt x="0" y="1813993"/>
                    </a:cubicBezTo>
                    <a:lnTo>
                      <a:pt x="0" y="201555"/>
                    </a:lnTo>
                    <a:close/>
                  </a:path>
                </a:pathLst>
              </a:custGeom>
              <a:blipFill>
                <a:blip r:embed="rId2"/>
                <a:stretch>
                  <a:fillRect l="-1416" t="-1748" b="-5594"/>
                </a:stretch>
              </a:blipFill>
              <a:ln>
                <a:solidFill>
                  <a:srgbClr val="FF7F00"/>
                </a:solidFill>
              </a:ln>
            </p:spPr>
            <p:txBody>
              <a:bodyPr/>
              <a:lstStyle/>
              <a:p>
                <a:r>
                  <a:rPr lang="en-GB">
                    <a:noFill/>
                  </a:rPr>
                  <a:t> </a:t>
                </a:r>
              </a:p>
            </p:txBody>
          </p:sp>
        </mc:Fallback>
      </mc:AlternateContent>
      <p:sp>
        <p:nvSpPr>
          <p:cNvPr id="40" name="Freeform: Shape 39">
            <a:extLst>
              <a:ext uri="{FF2B5EF4-FFF2-40B4-BE49-F238E27FC236}">
                <a16:creationId xmlns:a16="http://schemas.microsoft.com/office/drawing/2014/main" id="{6A4F2D8C-230C-45F7-9B97-99641537483B}"/>
              </a:ext>
            </a:extLst>
          </p:cNvPr>
          <p:cNvSpPr/>
          <p:nvPr/>
        </p:nvSpPr>
        <p:spPr>
          <a:xfrm>
            <a:off x="5155991" y="25804769"/>
            <a:ext cx="883841" cy="2749688"/>
          </a:xfrm>
          <a:custGeom>
            <a:avLst/>
            <a:gdLst/>
            <a:ahLst/>
            <a:cxnLst/>
            <a:rect l="0" t="0" r="0" b="0"/>
            <a:pathLst>
              <a:path>
                <a:moveTo>
                  <a:pt x="0" y="0"/>
                </a:moveTo>
                <a:lnTo>
                  <a:pt x="0" y="3462949"/>
                </a:lnTo>
                <a:lnTo>
                  <a:pt x="481221" y="3462949"/>
                </a:lnTo>
              </a:path>
            </a:pathLst>
          </a:custGeom>
          <a:noFill/>
          <a:ln>
            <a:solidFill>
              <a:srgbClr val="FF7F00"/>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dirty="0"/>
          </a:p>
        </p:txBody>
      </p:sp>
      <mc:AlternateContent xmlns:mc="http://schemas.openxmlformats.org/markup-compatibility/2006" xmlns:a14="http://schemas.microsoft.com/office/drawing/2010/main">
        <mc:Choice Requires="a14">
          <p:sp>
            <p:nvSpPr>
              <p:cNvPr id="41" name="Freeform: Shape 40">
                <a:extLst>
                  <a:ext uri="{FF2B5EF4-FFF2-40B4-BE49-F238E27FC236}">
                    <a16:creationId xmlns:a16="http://schemas.microsoft.com/office/drawing/2014/main" id="{847E1D42-A5AE-4C32-853E-AE2A874BD89F}"/>
                  </a:ext>
                </a:extLst>
              </p:cNvPr>
              <p:cNvSpPr/>
              <p:nvPr/>
            </p:nvSpPr>
            <p:spPr>
              <a:xfrm>
                <a:off x="5498865" y="28336452"/>
                <a:ext cx="4715233" cy="1702828"/>
              </a:xfrm>
              <a:custGeom>
                <a:avLst/>
                <a:gdLst>
                  <a:gd name="connsiteX0" fmla="*/ 0 w 4548277"/>
                  <a:gd name="connsiteY0" fmla="*/ 189416 h 1894158"/>
                  <a:gd name="connsiteX1" fmla="*/ 189416 w 4548277"/>
                  <a:gd name="connsiteY1" fmla="*/ 0 h 1894158"/>
                  <a:gd name="connsiteX2" fmla="*/ 4358861 w 4548277"/>
                  <a:gd name="connsiteY2" fmla="*/ 0 h 1894158"/>
                  <a:gd name="connsiteX3" fmla="*/ 4548277 w 4548277"/>
                  <a:gd name="connsiteY3" fmla="*/ 189416 h 1894158"/>
                  <a:gd name="connsiteX4" fmla="*/ 4548277 w 4548277"/>
                  <a:gd name="connsiteY4" fmla="*/ 1704742 h 1894158"/>
                  <a:gd name="connsiteX5" fmla="*/ 4358861 w 4548277"/>
                  <a:gd name="connsiteY5" fmla="*/ 1894158 h 1894158"/>
                  <a:gd name="connsiteX6" fmla="*/ 189416 w 4548277"/>
                  <a:gd name="connsiteY6" fmla="*/ 1894158 h 1894158"/>
                  <a:gd name="connsiteX7" fmla="*/ 0 w 4548277"/>
                  <a:gd name="connsiteY7" fmla="*/ 1704742 h 1894158"/>
                  <a:gd name="connsiteX8" fmla="*/ 0 w 4548277"/>
                  <a:gd name="connsiteY8" fmla="*/ 189416 h 189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277" h="1894158">
                    <a:moveTo>
                      <a:pt x="0" y="189416"/>
                    </a:moveTo>
                    <a:cubicBezTo>
                      <a:pt x="0" y="84804"/>
                      <a:pt x="84804" y="0"/>
                      <a:pt x="189416" y="0"/>
                    </a:cubicBezTo>
                    <a:lnTo>
                      <a:pt x="4358861" y="0"/>
                    </a:lnTo>
                    <a:cubicBezTo>
                      <a:pt x="4463473" y="0"/>
                      <a:pt x="4548277" y="84804"/>
                      <a:pt x="4548277" y="189416"/>
                    </a:cubicBezTo>
                    <a:lnTo>
                      <a:pt x="4548277" y="1704742"/>
                    </a:lnTo>
                    <a:cubicBezTo>
                      <a:pt x="4548277" y="1809354"/>
                      <a:pt x="4463473" y="1894158"/>
                      <a:pt x="4358861" y="1894158"/>
                    </a:cubicBezTo>
                    <a:lnTo>
                      <a:pt x="189416" y="1894158"/>
                    </a:lnTo>
                    <a:cubicBezTo>
                      <a:pt x="84804" y="1894158"/>
                      <a:pt x="0" y="1809354"/>
                      <a:pt x="0" y="1704742"/>
                    </a:cubicBezTo>
                    <a:lnTo>
                      <a:pt x="0" y="189416"/>
                    </a:lnTo>
                    <a:close/>
                  </a:path>
                </a:pathLst>
              </a:custGeom>
              <a:ln>
                <a:solidFill>
                  <a:srgbClr val="FF7F00"/>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1198" tIns="85958" rIns="101198" bIns="85958" numCol="1" spcCol="1270" anchor="t" anchorCtr="0">
                <a:noAutofit/>
              </a:bodyPr>
              <a:lstStyle/>
              <a:p>
                <a:pPr marL="0" lvl="0" indent="0" algn="l" defTabSz="1066800">
                  <a:lnSpc>
                    <a:spcPct val="90000"/>
                  </a:lnSpc>
                  <a:spcBef>
                    <a:spcPct val="0"/>
                  </a:spcBef>
                  <a:spcAft>
                    <a:spcPct val="35000"/>
                  </a:spcAft>
                  <a:buClr>
                    <a:srgbClr val="1CADE4"/>
                  </a:buClr>
                  <a:buSzPct val="100000"/>
                  <a:buNone/>
                </a:pPr>
                <a:r>
                  <a:rPr lang="en-US" sz="2400" b="1" cap="all" dirty="0">
                    <a:solidFill>
                      <a:schemeClr val="tx1"/>
                    </a:solidFill>
                  </a:rPr>
                  <a:t>Frequency</a:t>
                </a:r>
                <a:r>
                  <a:rPr lang="en-US" sz="2400" b="1" kern="1200" cap="all" dirty="0">
                    <a:solidFill>
                      <a:schemeClr val="tx1"/>
                    </a:solidFill>
                  </a:rPr>
                  <a:t> modulation</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DBS frequency: </a:t>
                </a:r>
                <a:r>
                  <a:rPr lang="en-GB" sz="2400" kern="1200" dirty="0">
                    <a:solidFill>
                      <a:schemeClr val="tx1"/>
                    </a:solidFill>
                  </a:rPr>
                  <a:t>to be adjusted</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Pulse duration: </a:t>
                </a:r>
                <a:r>
                  <a:rPr lang="en-GB" sz="2400" kern="1200" dirty="0">
                    <a:solidFill>
                      <a:schemeClr val="tx1"/>
                    </a:solidFill>
                  </a:rPr>
                  <a:t>60 </a:t>
                </a:r>
                <a14:m>
                  <m:oMath xmlns:m="http://schemas.openxmlformats.org/officeDocument/2006/math">
                    <m:r>
                      <a:rPr lang="en-GB" sz="2400" i="1" kern="1200">
                        <a:solidFill>
                          <a:schemeClr val="tx1"/>
                        </a:solidFill>
                        <a:latin typeface="Cambria Math" panose="02040503050406030204" pitchFamily="18" charset="0"/>
                        <a:ea typeface="Cambria Math" panose="02040503050406030204" pitchFamily="18" charset="0"/>
                      </a:rPr>
                      <m:t>𝜇</m:t>
                    </m:r>
                  </m:oMath>
                </a14:m>
                <a:r>
                  <a:rPr lang="en-GB" sz="2400" kern="1200" dirty="0">
                    <a:solidFill>
                      <a:schemeClr val="tx1"/>
                    </a:solidFill>
                  </a:rPr>
                  <a:t>s</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2400" b="1" kern="1200" dirty="0">
                    <a:solidFill>
                      <a:schemeClr val="tx1"/>
                    </a:solidFill>
                  </a:rPr>
                  <a:t>Pulse Amplitude: </a:t>
                </a:r>
                <a14:m>
                  <m:oMath xmlns:m="http://schemas.openxmlformats.org/officeDocument/2006/math">
                    <m:r>
                      <a:rPr lang="en-GB" sz="2400" b="1" i="1" kern="1200">
                        <a:solidFill>
                          <a:schemeClr val="tx1"/>
                        </a:solidFill>
                        <a:latin typeface="Cambria Math" panose="02040503050406030204" pitchFamily="18" charset="0"/>
                        <a:ea typeface="Cambria Math" panose="02040503050406030204" pitchFamily="18" charset="0"/>
                      </a:rPr>
                      <m:t>≈</m:t>
                    </m:r>
                  </m:oMath>
                </a14:m>
                <a:r>
                  <a:rPr lang="en-GB" sz="2400" kern="1200" dirty="0">
                    <a:solidFill>
                      <a:schemeClr val="tx1"/>
                    </a:solidFill>
                  </a:rPr>
                  <a:t>1.5mA</a:t>
                </a:r>
                <a:endParaRPr lang="en-US" sz="2400" b="0" kern="1200" cap="all" dirty="0">
                  <a:solidFill>
                    <a:schemeClr val="tx1"/>
                  </a:solidFill>
                </a:endParaRPr>
              </a:p>
            </p:txBody>
          </p:sp>
        </mc:Choice>
        <mc:Fallback xmlns="">
          <p:sp>
            <p:nvSpPr>
              <p:cNvPr id="41" name="Freeform: Shape 40">
                <a:extLst>
                  <a:ext uri="{FF2B5EF4-FFF2-40B4-BE49-F238E27FC236}">
                    <a16:creationId xmlns:a16="http://schemas.microsoft.com/office/drawing/2014/main" id="{847E1D42-A5AE-4C32-853E-AE2A874BD89F}"/>
                  </a:ext>
                </a:extLst>
              </p:cNvPr>
              <p:cNvSpPr>
                <a:spLocks noRot="1" noChangeAspect="1" noMove="1" noResize="1" noEditPoints="1" noAdjustHandles="1" noChangeArrowheads="1" noChangeShapeType="1" noTextEdit="1"/>
              </p:cNvSpPr>
              <p:nvPr/>
            </p:nvSpPr>
            <p:spPr>
              <a:xfrm>
                <a:off x="5498865" y="28336452"/>
                <a:ext cx="4715233" cy="1702828"/>
              </a:xfrm>
              <a:custGeom>
                <a:avLst/>
                <a:gdLst>
                  <a:gd name="connsiteX0" fmla="*/ 0 w 4548277"/>
                  <a:gd name="connsiteY0" fmla="*/ 189416 h 1894158"/>
                  <a:gd name="connsiteX1" fmla="*/ 189416 w 4548277"/>
                  <a:gd name="connsiteY1" fmla="*/ 0 h 1894158"/>
                  <a:gd name="connsiteX2" fmla="*/ 4358861 w 4548277"/>
                  <a:gd name="connsiteY2" fmla="*/ 0 h 1894158"/>
                  <a:gd name="connsiteX3" fmla="*/ 4548277 w 4548277"/>
                  <a:gd name="connsiteY3" fmla="*/ 189416 h 1894158"/>
                  <a:gd name="connsiteX4" fmla="*/ 4548277 w 4548277"/>
                  <a:gd name="connsiteY4" fmla="*/ 1704742 h 1894158"/>
                  <a:gd name="connsiteX5" fmla="*/ 4358861 w 4548277"/>
                  <a:gd name="connsiteY5" fmla="*/ 1894158 h 1894158"/>
                  <a:gd name="connsiteX6" fmla="*/ 189416 w 4548277"/>
                  <a:gd name="connsiteY6" fmla="*/ 1894158 h 1894158"/>
                  <a:gd name="connsiteX7" fmla="*/ 0 w 4548277"/>
                  <a:gd name="connsiteY7" fmla="*/ 1704742 h 1894158"/>
                  <a:gd name="connsiteX8" fmla="*/ 0 w 4548277"/>
                  <a:gd name="connsiteY8" fmla="*/ 189416 h 189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277" h="1894158">
                    <a:moveTo>
                      <a:pt x="0" y="189416"/>
                    </a:moveTo>
                    <a:cubicBezTo>
                      <a:pt x="0" y="84804"/>
                      <a:pt x="84804" y="0"/>
                      <a:pt x="189416" y="0"/>
                    </a:cubicBezTo>
                    <a:lnTo>
                      <a:pt x="4358861" y="0"/>
                    </a:lnTo>
                    <a:cubicBezTo>
                      <a:pt x="4463473" y="0"/>
                      <a:pt x="4548277" y="84804"/>
                      <a:pt x="4548277" y="189416"/>
                    </a:cubicBezTo>
                    <a:lnTo>
                      <a:pt x="4548277" y="1704742"/>
                    </a:lnTo>
                    <a:cubicBezTo>
                      <a:pt x="4548277" y="1809354"/>
                      <a:pt x="4463473" y="1894158"/>
                      <a:pt x="4358861" y="1894158"/>
                    </a:cubicBezTo>
                    <a:lnTo>
                      <a:pt x="189416" y="1894158"/>
                    </a:lnTo>
                    <a:cubicBezTo>
                      <a:pt x="84804" y="1894158"/>
                      <a:pt x="0" y="1809354"/>
                      <a:pt x="0" y="1704742"/>
                    </a:cubicBezTo>
                    <a:lnTo>
                      <a:pt x="0" y="189416"/>
                    </a:lnTo>
                    <a:close/>
                  </a:path>
                </a:pathLst>
              </a:custGeom>
              <a:blipFill>
                <a:blip r:embed="rId3"/>
                <a:stretch>
                  <a:fillRect l="-1542" t="-1761" b="-6338"/>
                </a:stretch>
              </a:blipFill>
              <a:ln>
                <a:solidFill>
                  <a:srgbClr val="FF7F00"/>
                </a:solidFill>
              </a:ln>
            </p:spPr>
            <p:txBody>
              <a:bodyPr/>
              <a:lstStyle/>
              <a:p>
                <a:r>
                  <a:rPr lang="en-GB">
                    <a:noFill/>
                  </a:rPr>
                  <a:t> </a:t>
                </a:r>
              </a:p>
            </p:txBody>
          </p:sp>
        </mc:Fallback>
      </mc:AlternateContent>
      <p:pic>
        <p:nvPicPr>
          <p:cNvPr id="26" name="Picture 25">
            <a:extLst>
              <a:ext uri="{FF2B5EF4-FFF2-40B4-BE49-F238E27FC236}">
                <a16:creationId xmlns:a16="http://schemas.microsoft.com/office/drawing/2014/main" id="{F12B2945-547A-43FC-8066-7CD01F26E3D0}"/>
              </a:ext>
            </a:extLst>
          </p:cNvPr>
          <p:cNvPicPr>
            <a:picLocks noChangeAspect="1"/>
          </p:cNvPicPr>
          <p:nvPr/>
        </p:nvPicPr>
        <p:blipFill>
          <a:blip r:embed="rId4"/>
          <a:stretch>
            <a:fillRect/>
          </a:stretch>
        </p:blipFill>
        <p:spPr>
          <a:xfrm>
            <a:off x="21354313" y="17558026"/>
            <a:ext cx="9273751" cy="4756969"/>
          </a:xfrm>
          <a:prstGeom prst="rect">
            <a:avLst/>
          </a:prstGeom>
        </p:spPr>
      </p:pic>
      <p:sp>
        <p:nvSpPr>
          <p:cNvPr id="2" name="Rectangle: Rounded Corners 1">
            <a:extLst>
              <a:ext uri="{FF2B5EF4-FFF2-40B4-BE49-F238E27FC236}">
                <a16:creationId xmlns:a16="http://schemas.microsoft.com/office/drawing/2014/main" id="{97F4C1C6-9451-497C-A237-F7BF080D6895}"/>
              </a:ext>
            </a:extLst>
          </p:cNvPr>
          <p:cNvSpPr/>
          <p:nvPr/>
        </p:nvSpPr>
        <p:spPr>
          <a:xfrm>
            <a:off x="11349583" y="6826839"/>
            <a:ext cx="19283271" cy="8557326"/>
          </a:xfrm>
          <a:prstGeom prst="roundRect">
            <a:avLst>
              <a:gd name="adj" fmla="val 8613"/>
            </a:avLst>
          </a:prstGeom>
          <a:noFill/>
          <a:ln w="38100">
            <a:solidFill>
              <a:srgbClr val="0043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2D147081-A638-4217-B7A0-7CEF6D460262}"/>
              </a:ext>
            </a:extLst>
          </p:cNvPr>
          <p:cNvSpPr/>
          <p:nvPr/>
        </p:nvSpPr>
        <p:spPr>
          <a:xfrm>
            <a:off x="31091706" y="452716"/>
            <a:ext cx="11286452" cy="4268746"/>
          </a:xfrm>
          <a:prstGeom prst="roundRect">
            <a:avLst>
              <a:gd name="adj" fmla="val 17023"/>
            </a:avLst>
          </a:prstGeom>
          <a:solidFill>
            <a:srgbClr val="003B7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43060B6-6E43-4475-8E1B-D99CC1F87378}"/>
              </a:ext>
            </a:extLst>
          </p:cNvPr>
          <p:cNvSpPr txBox="1"/>
          <p:nvPr/>
        </p:nvSpPr>
        <p:spPr>
          <a:xfrm>
            <a:off x="31756163" y="818885"/>
            <a:ext cx="6830573" cy="4028815"/>
          </a:xfrm>
          <a:prstGeom prst="rect">
            <a:avLst/>
          </a:prstGeom>
          <a:noFill/>
        </p:spPr>
        <p:txBody>
          <a:bodyPr wrap="square" lIns="88412" tIns="44206" rIns="88412" bIns="44206" rtlCol="0">
            <a:spAutoFit/>
          </a:bodyPr>
          <a:lstStyle/>
          <a:p>
            <a:pPr algn="ctr"/>
            <a:r>
              <a:rPr lang="en-US" sz="4000" dirty="0">
                <a:solidFill>
                  <a:schemeClr val="bg1"/>
                </a:solidFill>
              </a:rPr>
              <a:t>Adil Dahlan (SN: 16203187)</a:t>
            </a:r>
          </a:p>
          <a:p>
            <a:pPr algn="ctr"/>
            <a:r>
              <a:rPr lang="en-US" sz="4000" dirty="0">
                <a:solidFill>
                  <a:schemeClr val="bg1"/>
                </a:solidFill>
              </a:rPr>
              <a:t>BE Biomedical Engineering</a:t>
            </a:r>
            <a:endParaRPr lang="en-US" sz="2800" dirty="0">
              <a:solidFill>
                <a:schemeClr val="bg1"/>
              </a:solidFill>
            </a:endParaRPr>
          </a:p>
          <a:p>
            <a:pPr algn="ctr"/>
            <a:r>
              <a:rPr lang="en-US" sz="3200" i="1" dirty="0">
                <a:solidFill>
                  <a:schemeClr val="bg1"/>
                </a:solidFill>
                <a:hlinkClick r:id="rId5">
                  <a:extLst>
                    <a:ext uri="{A12FA001-AC4F-418D-AE19-62706E023703}">
                      <ahyp:hlinkClr xmlns:ahyp="http://schemas.microsoft.com/office/drawing/2018/hyperlinkcolor" val="tx"/>
                    </a:ext>
                  </a:extLst>
                </a:hlinkClick>
              </a:rPr>
              <a:t>adil.dahlan@ucdconnect.ie</a:t>
            </a:r>
            <a:endParaRPr lang="en-US" sz="3200" i="1" dirty="0">
              <a:solidFill>
                <a:schemeClr val="bg1"/>
              </a:solidFill>
            </a:endParaRPr>
          </a:p>
          <a:p>
            <a:endParaRPr lang="en-US" sz="3200" i="1" dirty="0">
              <a:solidFill>
                <a:schemeClr val="bg1"/>
              </a:solidFill>
            </a:endParaRPr>
          </a:p>
          <a:p>
            <a:pPr algn="ctr"/>
            <a:r>
              <a:rPr lang="en-US" sz="4000" i="1" dirty="0">
                <a:solidFill>
                  <a:schemeClr val="bg1"/>
                </a:solidFill>
              </a:rPr>
              <a:t>Supervisor</a:t>
            </a:r>
          </a:p>
          <a:p>
            <a:pPr algn="ctr"/>
            <a:r>
              <a:rPr lang="en-US" sz="4000" i="1" dirty="0">
                <a:solidFill>
                  <a:schemeClr val="bg1"/>
                </a:solidFill>
              </a:rPr>
              <a:t> Prof Madeleine Lowery</a:t>
            </a:r>
          </a:p>
          <a:p>
            <a:endParaRPr lang="en-US" sz="3200" i="1" dirty="0">
              <a:solidFill>
                <a:schemeClr val="bg1"/>
              </a:solidFill>
            </a:endParaRPr>
          </a:p>
        </p:txBody>
      </p:sp>
      <p:sp>
        <p:nvSpPr>
          <p:cNvPr id="6" name="TextBox 5"/>
          <p:cNvSpPr txBox="1"/>
          <p:nvPr/>
        </p:nvSpPr>
        <p:spPr>
          <a:xfrm>
            <a:off x="11066968" y="420213"/>
            <a:ext cx="19182054" cy="4151926"/>
          </a:xfrm>
          <a:prstGeom prst="rect">
            <a:avLst/>
          </a:prstGeom>
          <a:noFill/>
        </p:spPr>
        <p:txBody>
          <a:bodyPr wrap="square" lIns="88412" tIns="44206" rIns="88412" bIns="44206" rtlCol="0">
            <a:spAutoFit/>
          </a:bodyPr>
          <a:lstStyle/>
          <a:p>
            <a:pPr algn="ctr"/>
            <a:r>
              <a:rPr lang="en-GB" sz="8800" dirty="0">
                <a:solidFill>
                  <a:schemeClr val="tx2"/>
                </a:solidFill>
              </a:rPr>
              <a:t>Design of a closed-loop deep brain stimulation system for pre-clinical testing in animal models </a:t>
            </a:r>
            <a:endParaRPr lang="en-US" sz="8800" baseline="30000" dirty="0">
              <a:solidFill>
                <a:schemeClr val="tx2"/>
              </a:solidFill>
            </a:endParaRPr>
          </a:p>
        </p:txBody>
      </p:sp>
      <p:pic>
        <p:nvPicPr>
          <p:cNvPr id="20" name="Picture 19"/>
          <p:cNvPicPr>
            <a:picLocks noChangeAspect="1"/>
          </p:cNvPicPr>
          <p:nvPr/>
        </p:nvPicPr>
        <p:blipFill>
          <a:blip r:embed="rId6"/>
          <a:srcRect/>
          <a:stretch/>
        </p:blipFill>
        <p:spPr>
          <a:xfrm>
            <a:off x="38997563" y="905171"/>
            <a:ext cx="2969768" cy="3450253"/>
          </a:xfrm>
          <a:prstGeom prst="roundRect">
            <a:avLst>
              <a:gd name="adj" fmla="val 1571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p:cNvPicPr>
            <a:picLocks noChangeAspect="1"/>
          </p:cNvPicPr>
          <p:nvPr/>
        </p:nvPicPr>
        <p:blipFill>
          <a:blip r:embed="rId7"/>
          <a:srcRect/>
          <a:stretch/>
        </p:blipFill>
        <p:spPr>
          <a:xfrm>
            <a:off x="1338263" y="326440"/>
            <a:ext cx="2864941" cy="4175500"/>
          </a:xfrm>
          <a:prstGeom prst="rect">
            <a:avLst/>
          </a:prstGeom>
        </p:spPr>
      </p:pic>
      <p:pic>
        <p:nvPicPr>
          <p:cNvPr id="18" name="Picture 17" descr="A picture containing sitting, red, black&#10;&#10;Description automatically generated">
            <a:extLst>
              <a:ext uri="{FF2B5EF4-FFF2-40B4-BE49-F238E27FC236}">
                <a16:creationId xmlns:a16="http://schemas.microsoft.com/office/drawing/2014/main" id="{14203A81-2673-49CC-B191-41E99FA02B8B}"/>
              </a:ext>
            </a:extLst>
          </p:cNvPr>
          <p:cNvPicPr>
            <a:picLocks noChangeAspect="1"/>
          </p:cNvPicPr>
          <p:nvPr/>
        </p:nvPicPr>
        <p:blipFill rotWithShape="1">
          <a:blip r:embed="rId8"/>
          <a:srcRect l="82721"/>
          <a:stretch/>
        </p:blipFill>
        <p:spPr>
          <a:xfrm>
            <a:off x="5697914" y="350480"/>
            <a:ext cx="4514312" cy="4211015"/>
          </a:xfrm>
          <a:prstGeom prst="rect">
            <a:avLst/>
          </a:prstGeom>
          <a:ln>
            <a:noFill/>
          </a:ln>
        </p:spPr>
      </p:pic>
      <p:pic>
        <p:nvPicPr>
          <p:cNvPr id="24" name="Picture 23" descr="A picture containing text, map&#10;&#10;Description automatically generated">
            <a:extLst>
              <a:ext uri="{FF2B5EF4-FFF2-40B4-BE49-F238E27FC236}">
                <a16:creationId xmlns:a16="http://schemas.microsoft.com/office/drawing/2014/main" id="{10FBED57-2414-4E6E-AE63-B9DDB60801DB}"/>
              </a:ext>
            </a:extLst>
          </p:cNvPr>
          <p:cNvPicPr>
            <a:picLocks noChangeAspect="1"/>
          </p:cNvPicPr>
          <p:nvPr/>
        </p:nvPicPr>
        <p:blipFill rotWithShape="1">
          <a:blip r:embed="rId9"/>
          <a:srcRect l="5336" t="23590" r="52372" b="10292"/>
          <a:stretch/>
        </p:blipFill>
        <p:spPr>
          <a:xfrm>
            <a:off x="847552" y="8301381"/>
            <a:ext cx="5562442" cy="4348092"/>
          </a:xfrm>
          <a:prstGeom prst="rect">
            <a:avLst/>
          </a:prstGeom>
          <a:ln>
            <a:noFill/>
          </a:ln>
          <a:effectLst>
            <a:softEdge rad="112500"/>
          </a:effectLst>
        </p:spPr>
      </p:pic>
      <p:pic>
        <p:nvPicPr>
          <p:cNvPr id="42" name="Picture 41" descr="A close up of text on a white background&#10;&#10;Description automatically generated">
            <a:extLst>
              <a:ext uri="{FF2B5EF4-FFF2-40B4-BE49-F238E27FC236}">
                <a16:creationId xmlns:a16="http://schemas.microsoft.com/office/drawing/2014/main" id="{4D961E59-95FC-472F-8E78-F1038CF3D23A}"/>
              </a:ext>
            </a:extLst>
          </p:cNvPr>
          <p:cNvPicPr>
            <a:picLocks noChangeAspect="1"/>
          </p:cNvPicPr>
          <p:nvPr/>
        </p:nvPicPr>
        <p:blipFill rotWithShape="1">
          <a:blip r:embed="rId10"/>
          <a:srcRect l="7097" t="13333" r="7416" b="4179"/>
          <a:stretch/>
        </p:blipFill>
        <p:spPr>
          <a:xfrm>
            <a:off x="6771114" y="8130303"/>
            <a:ext cx="3556841" cy="4556050"/>
          </a:xfrm>
          <a:prstGeom prst="rect">
            <a:avLst/>
          </a:prstGeom>
        </p:spPr>
      </p:pic>
      <p:pic>
        <p:nvPicPr>
          <p:cNvPr id="49" name="Picture 2">
            <a:extLst>
              <a:ext uri="{FF2B5EF4-FFF2-40B4-BE49-F238E27FC236}">
                <a16:creationId xmlns:a16="http://schemas.microsoft.com/office/drawing/2014/main" id="{55752054-BFDC-455E-A081-FB30D1DF9C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285" y="14322475"/>
            <a:ext cx="3084271" cy="3094586"/>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3" descr="A screenshot of a cell phone&#10;&#10;Description automatically generated">
            <a:extLst>
              <a:ext uri="{FF2B5EF4-FFF2-40B4-BE49-F238E27FC236}">
                <a16:creationId xmlns:a16="http://schemas.microsoft.com/office/drawing/2014/main" id="{691AC04B-C7DE-4723-A523-EDEF7BA1CF51}"/>
              </a:ext>
            </a:extLst>
          </p:cNvPr>
          <p:cNvPicPr>
            <a:picLocks noChangeAspect="1"/>
          </p:cNvPicPr>
          <p:nvPr/>
        </p:nvPicPr>
        <p:blipFill>
          <a:blip r:embed="rId12"/>
          <a:stretch>
            <a:fillRect/>
          </a:stretch>
        </p:blipFill>
        <p:spPr>
          <a:xfrm>
            <a:off x="4028532" y="14293048"/>
            <a:ext cx="6586818" cy="3153440"/>
          </a:xfrm>
          <a:prstGeom prst="rect">
            <a:avLst/>
          </a:prstGeom>
          <a:ln w="38100" cap="sq">
            <a:solidFill>
              <a:srgbClr val="245391"/>
            </a:solidFill>
            <a:prstDash val="solid"/>
            <a:miter lim="800000"/>
          </a:ln>
          <a:effectLst>
            <a:outerShdw blurRad="50800" dist="38100" dir="2700000" algn="tl" rotWithShape="0">
              <a:srgbClr val="000000">
                <a:alpha val="43000"/>
              </a:srgbClr>
            </a:outerShdw>
          </a:effectLst>
        </p:spPr>
      </p:pic>
      <p:sp>
        <p:nvSpPr>
          <p:cNvPr id="56" name="Rectangle: Rounded Corners 55">
            <a:extLst>
              <a:ext uri="{FF2B5EF4-FFF2-40B4-BE49-F238E27FC236}">
                <a16:creationId xmlns:a16="http://schemas.microsoft.com/office/drawing/2014/main" id="{E69A23C0-0395-4113-9926-9EAFCEB2C9B7}"/>
              </a:ext>
            </a:extLst>
          </p:cNvPr>
          <p:cNvSpPr/>
          <p:nvPr/>
        </p:nvSpPr>
        <p:spPr>
          <a:xfrm>
            <a:off x="5687189" y="19120015"/>
            <a:ext cx="5272857" cy="4202252"/>
          </a:xfrm>
          <a:prstGeom prst="roundRect">
            <a:avLst/>
          </a:prstGeom>
          <a:solidFill>
            <a:srgbClr val="C00000"/>
          </a:solidFill>
          <a:ln w="158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-Doesn’t optimize stimulation parameters based on patient’s state or symptoms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-Uses one-fit all stimulation parameter</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100" kern="0" dirty="0">
              <a:solidFill>
                <a:prstClr val="white"/>
              </a:solidFill>
            </a:endParaRPr>
          </a:p>
          <a:p>
            <a:pPr algn="ctr" defTabSz="914400">
              <a:defRPr/>
            </a:pPr>
            <a:r>
              <a:rPr lang="en-US" sz="2400" kern="0" dirty="0">
                <a:solidFill>
                  <a:prstClr val="white"/>
                </a:solidFill>
              </a:rPr>
              <a:t>-Believed to attenuate aberrant neural activity</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ea typeface="+mn-ea"/>
              <a:cs typeface="+mn-cs"/>
            </a:endParaRPr>
          </a:p>
          <a:p>
            <a:pPr algn="ctr" defTabSz="914400">
              <a:defRPr/>
            </a:pPr>
            <a:r>
              <a:rPr lang="en-US" sz="2400" kern="0" dirty="0">
                <a:solidFill>
                  <a:prstClr val="white"/>
                </a:solidFill>
              </a:rPr>
              <a:t>-High power consumption</a:t>
            </a:r>
          </a:p>
        </p:txBody>
      </p:sp>
      <mc:AlternateContent xmlns:mc="http://schemas.openxmlformats.org/markup-compatibility/2006" xmlns:a14="http://schemas.microsoft.com/office/drawing/2010/main">
        <mc:Choice Requires="a14">
          <p:sp>
            <p:nvSpPr>
              <p:cNvPr id="60" name="Rectangle: Rounded Corners 59">
                <a:extLst>
                  <a:ext uri="{FF2B5EF4-FFF2-40B4-BE49-F238E27FC236}">
                    <a16:creationId xmlns:a16="http://schemas.microsoft.com/office/drawing/2014/main" id="{ED8A275F-3DE9-4256-8EAD-CE420B322159}"/>
                  </a:ext>
                </a:extLst>
              </p:cNvPr>
              <p:cNvSpPr/>
              <p:nvPr/>
            </p:nvSpPr>
            <p:spPr>
              <a:xfrm>
                <a:off x="467748" y="19174558"/>
                <a:ext cx="4818129" cy="2432322"/>
              </a:xfrm>
              <a:prstGeom prst="roundRect">
                <a:avLst>
                  <a:gd name="adj" fmla="val 15797"/>
                </a:avLst>
              </a:prstGeom>
              <a:solidFill>
                <a:srgbClr val="00437E"/>
              </a:solidFill>
              <a:ln w="15875" cap="flat" cmpd="sng" algn="ctr">
                <a:solidFill>
                  <a:srgbClr val="24539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ea typeface="+mn-ea"/>
                    <a:cs typeface="+mn-cs"/>
                  </a:rPr>
                  <a:t>Open Loop</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 b="1" i="0" u="none" strike="noStrike" kern="0" cap="none" spc="0" normalizeH="0" baseline="0" noProof="0" dirty="0">
                  <a:ln>
                    <a:noFill/>
                  </a:ln>
                  <a:solidFill>
                    <a:prstClr val="white"/>
                  </a:solidFill>
                  <a:effectLst/>
                  <a:uLnTx/>
                  <a:uFillTx/>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Constant stimulation parameters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Frequency: 130Hz</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Pulse duration: 60</a:t>
                </a:r>
                <a14:m>
                  <m:oMath xmlns:m="http://schemas.openxmlformats.org/officeDocument/2006/math">
                    <m:r>
                      <a:rPr kumimoji="0" lang="en-US" sz="2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𝜇</m:t>
                    </m:r>
                  </m:oMath>
                </a14:m>
                <a:r>
                  <a:rPr kumimoji="0" lang="en-US" sz="2400" b="0" i="0" u="none" strike="noStrike" kern="0" cap="none" spc="0" normalizeH="0" baseline="0" noProof="0" dirty="0">
                    <a:ln>
                      <a:noFill/>
                    </a:ln>
                    <a:solidFill>
                      <a:prstClr val="white"/>
                    </a:solidFill>
                    <a:effectLst/>
                    <a:uLnTx/>
                    <a:uFillTx/>
                    <a:ea typeface="+mn-ea"/>
                    <a:cs typeface="+mn-cs"/>
                  </a:rPr>
                  <a:t>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ea typeface="+mn-ea"/>
                    <a:cs typeface="+mn-cs"/>
                  </a:rPr>
                  <a:t>Pulse amplitude: patient specific</a:t>
                </a:r>
              </a:p>
            </p:txBody>
          </p:sp>
        </mc:Choice>
        <mc:Fallback xmlns="">
          <p:sp>
            <p:nvSpPr>
              <p:cNvPr id="60" name="Rectangle: Rounded Corners 59">
                <a:extLst>
                  <a:ext uri="{FF2B5EF4-FFF2-40B4-BE49-F238E27FC236}">
                    <a16:creationId xmlns:a16="http://schemas.microsoft.com/office/drawing/2014/main" id="{ED8A275F-3DE9-4256-8EAD-CE420B322159}"/>
                  </a:ext>
                </a:extLst>
              </p:cNvPr>
              <p:cNvSpPr>
                <a:spLocks noRot="1" noChangeAspect="1" noMove="1" noResize="1" noEditPoints="1" noAdjustHandles="1" noChangeArrowheads="1" noChangeShapeType="1" noTextEdit="1"/>
              </p:cNvSpPr>
              <p:nvPr/>
            </p:nvSpPr>
            <p:spPr>
              <a:xfrm>
                <a:off x="467748" y="19174558"/>
                <a:ext cx="4818129" cy="2432322"/>
              </a:xfrm>
              <a:prstGeom prst="roundRect">
                <a:avLst>
                  <a:gd name="adj" fmla="val 15797"/>
                </a:avLst>
              </a:prstGeom>
              <a:blipFill>
                <a:blip r:embed="rId13"/>
                <a:stretch>
                  <a:fillRect/>
                </a:stretch>
              </a:blipFill>
              <a:ln w="15875" cap="flat" cmpd="sng" algn="ctr">
                <a:solidFill>
                  <a:srgbClr val="245391"/>
                </a:solidFill>
                <a:prstDash val="solid"/>
              </a:ln>
              <a:effectLst/>
            </p:spPr>
            <p:txBody>
              <a:bodyPr/>
              <a:lstStyle/>
              <a:p>
                <a:r>
                  <a:rPr lang="en-GB">
                    <a:noFill/>
                  </a:rPr>
                  <a:t> </a:t>
                </a:r>
              </a:p>
            </p:txBody>
          </p:sp>
        </mc:Fallback>
      </mc:AlternateContent>
      <p:sp>
        <p:nvSpPr>
          <p:cNvPr id="61" name="Rectangle: Rounded Corners 60">
            <a:extLst>
              <a:ext uri="{FF2B5EF4-FFF2-40B4-BE49-F238E27FC236}">
                <a16:creationId xmlns:a16="http://schemas.microsoft.com/office/drawing/2014/main" id="{688E68AB-5C93-4792-887C-CB885B61BD33}"/>
              </a:ext>
            </a:extLst>
          </p:cNvPr>
          <p:cNvSpPr/>
          <p:nvPr/>
        </p:nvSpPr>
        <p:spPr>
          <a:xfrm>
            <a:off x="478450" y="21791834"/>
            <a:ext cx="4807428" cy="1530433"/>
          </a:xfrm>
          <a:prstGeom prst="roundRect">
            <a:avLst/>
          </a:prstGeom>
          <a:solidFill>
            <a:srgbClr val="00437E"/>
          </a:solidFill>
          <a:ln w="15875" cap="flat" cmpd="sng" algn="ctr">
            <a:solidFill>
              <a:srgbClr val="24539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rPr>
              <a:t>Continuous</a:t>
            </a:r>
            <a:endParaRPr kumimoji="0" lang="en-US" sz="1050" b="1" i="0" u="none" strike="noStrike" kern="0" cap="none" spc="0" normalizeH="0" baseline="0" noProof="0" dirty="0">
              <a:ln>
                <a:noFill/>
              </a:ln>
              <a:solidFill>
                <a:prstClr val="white"/>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Stimulation applied 24/7 at high frequencies (&gt;100Hz)</a:t>
            </a:r>
          </a:p>
        </p:txBody>
      </p:sp>
      <mc:AlternateContent xmlns:mc="http://schemas.openxmlformats.org/markup-compatibility/2006" xmlns:a14="http://schemas.microsoft.com/office/drawing/2010/main">
        <mc:Choice Requires="a14">
          <p:graphicFrame>
            <p:nvGraphicFramePr>
              <p:cNvPr id="249" name="Table 248">
                <a:extLst>
                  <a:ext uri="{FF2B5EF4-FFF2-40B4-BE49-F238E27FC236}">
                    <a16:creationId xmlns:a16="http://schemas.microsoft.com/office/drawing/2014/main" id="{66BB96BD-F033-42C8-BEA2-6823F4DCF952}"/>
                  </a:ext>
                </a:extLst>
              </p:cNvPr>
              <p:cNvGraphicFramePr>
                <a:graphicFrameLocks noGrp="1"/>
              </p:cNvGraphicFramePr>
              <p:nvPr/>
            </p:nvGraphicFramePr>
            <p:xfrm>
              <a:off x="11519534" y="8143334"/>
              <a:ext cx="18874108" cy="5703383"/>
            </p:xfrm>
            <a:graphic>
              <a:graphicData uri="http://schemas.openxmlformats.org/drawingml/2006/table">
                <a:tbl>
                  <a:tblPr firstRow="1" bandRow="1"/>
                  <a:tblGrid>
                    <a:gridCol w="4718527">
                      <a:extLst>
                        <a:ext uri="{9D8B030D-6E8A-4147-A177-3AD203B41FA5}">
                          <a16:colId xmlns:a16="http://schemas.microsoft.com/office/drawing/2014/main" val="2041944350"/>
                        </a:ext>
                      </a:extLst>
                    </a:gridCol>
                    <a:gridCol w="4718527">
                      <a:extLst>
                        <a:ext uri="{9D8B030D-6E8A-4147-A177-3AD203B41FA5}">
                          <a16:colId xmlns:a16="http://schemas.microsoft.com/office/drawing/2014/main" val="404949075"/>
                        </a:ext>
                      </a:extLst>
                    </a:gridCol>
                    <a:gridCol w="4718527">
                      <a:extLst>
                        <a:ext uri="{9D8B030D-6E8A-4147-A177-3AD203B41FA5}">
                          <a16:colId xmlns:a16="http://schemas.microsoft.com/office/drawing/2014/main" val="4278741686"/>
                        </a:ext>
                      </a:extLst>
                    </a:gridCol>
                    <a:gridCol w="4718527">
                      <a:extLst>
                        <a:ext uri="{9D8B030D-6E8A-4147-A177-3AD203B41FA5}">
                          <a16:colId xmlns:a16="http://schemas.microsoft.com/office/drawing/2014/main" val="2644994204"/>
                        </a:ext>
                      </a:extLst>
                    </a:gridCol>
                  </a:tblGrid>
                  <a:tr h="1404331">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On-Off </a:t>
                          </a:r>
                        </a:p>
                        <a:p>
                          <a:pPr algn="ctr"/>
                          <a:r>
                            <a:rPr lang="en-US" sz="3700" b="0" dirty="0">
                              <a:solidFill>
                                <a:schemeClr val="tx1"/>
                              </a:solidFill>
                              <a:latin typeface="+mn-lt"/>
                            </a:rPr>
                            <a:t>Control</a:t>
                          </a:r>
                          <a:endParaRPr lang="en-GB" sz="3700" b="0" dirty="0">
                            <a:solidFill>
                              <a:schemeClr val="tx1"/>
                            </a:solidFill>
                            <a:latin typeface="+mn-lt"/>
                          </a:endParaRPr>
                        </a:p>
                      </a:txBody>
                      <a:tcPr marL="104698" marR="104698" marT="52349" marB="52349" anchor="ctr">
                        <a:lnL w="12700" cap="flat" cmpd="sng" algn="ctr">
                          <a:no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Dual-Threshold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Proportional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Proportional Integral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1698274"/>
                      </a:ext>
                    </a:extLst>
                  </a:tr>
                  <a:tr h="4299052">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algn="ctr"/>
                          <a:endParaRPr lang="en-US" sz="9100" dirty="0">
                            <a:latin typeface="+mn-lt"/>
                          </a:endParaRPr>
                        </a:p>
                        <a:p>
                          <a:pPr algn="ctr"/>
                          <a:endParaRPr lang="en-GB" sz="9100" dirty="0">
                            <a:latin typeface="+mn-lt"/>
                          </a:endParaRPr>
                        </a:p>
                        <a:p>
                          <a:pPr algn="ctr"/>
                          <a:endParaRPr lang="en-US" sz="1400" i="1" dirty="0">
                            <a:latin typeface="+mn-lt"/>
                          </a:endParaRPr>
                        </a:p>
                        <a:p>
                          <a:pPr algn="ct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d>
                                  <m:dPr>
                                    <m:begChr m:val="{"/>
                                    <m:endChr m:val=""/>
                                    <m:ctrlPr>
                                      <a:rPr lang="en-IE" sz="1400" i="1">
                                        <a:latin typeface="Cambria Math" panose="02040503050406030204" pitchFamily="18" charset="0"/>
                                      </a:rPr>
                                    </m:ctrlPr>
                                  </m:dPr>
                                  <m:e>
                                    <m:m>
                                      <m:mPr>
                                        <m:mcs>
                                          <m:mc>
                                            <m:mcPr>
                                              <m:count m:val="1"/>
                                              <m:mcJc m:val="center"/>
                                            </m:mcPr>
                                          </m:mc>
                                        </m:mcs>
                                        <m:ctrlPr>
                                          <a:rPr lang="en-IE" sz="1400" i="1">
                                            <a:latin typeface="Cambria Math" panose="02040503050406030204" pitchFamily="18" charset="0"/>
                                          </a:rPr>
                                        </m:ctrlPr>
                                      </m:mPr>
                                      <m:mr>
                                        <m:e>
                                          <m:r>
                                            <a:rPr lang="en-US" sz="1400" i="1">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−1</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𝑢</m:t>
                                              </m:r>
                                            </m:e>
                                            <m:sub>
                                              <m:sSub>
                                                <m:sSubPr>
                                                  <m:ctrlPr>
                                                    <a:rPr lang="en-IE" sz="1400" i="1">
                                                      <a:latin typeface="Cambria Math" panose="02040503050406030204" pitchFamily="18" charset="0"/>
                                                    </a:rPr>
                                                  </m:ctrlPr>
                                                </m:sSubPr>
                                                <m:e>
                                                  <m:r>
                                                    <m:rPr>
                                                      <m:sty m:val="p"/>
                                                    </m:rPr>
                                                    <a:rPr lang="en-US" sz="1400">
                                                      <a:latin typeface="Cambria Math" panose="02040503050406030204" pitchFamily="18" charset="0"/>
                                                    </a:rPr>
                                                    <m:t>Δ</m:t>
                                                  </m:r>
                                                </m:e>
                                                <m:sub>
                                                  <m:sSub>
                                                    <m:sSubPr>
                                                      <m:ctrlPr>
                                                        <a:rPr lang="en-IE"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𝐿</m:t>
                                                      </m:r>
                                                    </m:sub>
                                                  </m:sSub>
                                                  <m:r>
                                                    <a:rPr lang="en-US" sz="1400" i="1">
                                                      <a:latin typeface="Cambria Math" panose="02040503050406030204" pitchFamily="18" charset="0"/>
                                                    </a:rPr>
                                                    <m:t> </m:t>
                                                  </m:r>
                                                </m:sub>
                                              </m:sSub>
                                              <m:r>
                                                <a:rPr lang="en-US" sz="1400" i="1">
                                                  <a:latin typeface="Cambria Math" panose="02040503050406030204" pitchFamily="18" charset="0"/>
                                                </a:rPr>
                                                <m:t> </m:t>
                                              </m:r>
                                            </m:sub>
                                          </m:sSub>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&gt;0</m:t>
                                          </m:r>
                                        </m:e>
                                      </m:mr>
                                      <m:mr>
                                        <m:e>
                                          <m:r>
                                            <a:rPr lang="en-US" sz="1400" i="1">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−1</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𝑢</m:t>
                                              </m:r>
                                            </m:e>
                                            <m:sub>
                                              <m:sSub>
                                                <m:sSubPr>
                                                  <m:ctrlPr>
                                                    <a:rPr lang="en-IE" sz="1400" i="1">
                                                      <a:latin typeface="Cambria Math" panose="02040503050406030204" pitchFamily="18" charset="0"/>
                                                    </a:rPr>
                                                  </m:ctrlPr>
                                                </m:sSubPr>
                                                <m:e>
                                                  <m:r>
                                                    <m:rPr>
                                                      <m:sty m:val="p"/>
                                                    </m:rPr>
                                                    <a:rPr lang="en-US" sz="1400">
                                                      <a:latin typeface="Cambria Math" panose="02040503050406030204" pitchFamily="18" charset="0"/>
                                                    </a:rPr>
                                                    <m:t>Δ</m:t>
                                                  </m:r>
                                                </m:e>
                                                <m:sub>
                                                  <m:sSub>
                                                    <m:sSubPr>
                                                      <m:ctrlPr>
                                                        <a:rPr lang="en-IE"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𝐿</m:t>
                                                      </m:r>
                                                    </m:sub>
                                                  </m:sSub>
                                                  <m:r>
                                                    <a:rPr lang="en-US" sz="1400" i="1">
                                                      <a:latin typeface="Cambria Math" panose="02040503050406030204" pitchFamily="18" charset="0"/>
                                                    </a:rPr>
                                                    <m:t> </m:t>
                                                  </m:r>
                                                </m:sub>
                                              </m:sSub>
                                              <m:r>
                                                <a:rPr lang="en-US" sz="1400" i="1">
                                                  <a:latin typeface="Cambria Math" panose="02040503050406030204" pitchFamily="18" charset="0"/>
                                                </a:rPr>
                                                <m:t> </m:t>
                                              </m:r>
                                            </m:sub>
                                          </m:sSub>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&lt;0</m:t>
                                          </m:r>
                                        </m:e>
                                      </m:mr>
                                    </m:m>
                                  </m:e>
                                </m:d>
                              </m:oMath>
                            </m:oMathPara>
                          </a14:m>
                          <a:endParaRPr lang="en-GB" sz="1400" dirty="0">
                            <a:latin typeface="+mn-lt"/>
                          </a:endParaRPr>
                        </a:p>
                      </a:txBody>
                      <a:tcPr marL="104698" marR="104698" marT="52349" marB="52349" anchor="ctr">
                        <a:lnL w="12700" cap="flat" cmpd="sng" algn="ctr">
                          <a:no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d>
                                  <m:dPr>
                                    <m:begChr m:val="{"/>
                                    <m:endChr m:val=""/>
                                    <m:ctrlPr>
                                      <a:rPr lang="en-IE" sz="1400" i="1">
                                        <a:latin typeface="Cambria Math" panose="02040503050406030204" pitchFamily="18" charset="0"/>
                                      </a:rPr>
                                    </m:ctrlPr>
                                  </m:dPr>
                                  <m:e>
                                    <m:m>
                                      <m:mPr>
                                        <m:mcs>
                                          <m:mc>
                                            <m:mcPr>
                                              <m:count m:val="1"/>
                                              <m:mcJc m:val="center"/>
                                            </m:mcPr>
                                          </m:mc>
                                        </m:mcs>
                                        <m:ctrlPr>
                                          <a:rPr lang="en-IE" sz="1400" i="1">
                                            <a:latin typeface="Cambria Math" panose="02040503050406030204" pitchFamily="18" charset="0"/>
                                          </a:rPr>
                                        </m:ctrlPr>
                                      </m:mPr>
                                      <m:mr>
                                        <m:e>
                                          <m:r>
                                            <a:rPr lang="en-US" sz="1400" i="1">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−1</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𝑢</m:t>
                                              </m:r>
                                            </m:e>
                                            <m:sub>
                                              <m:sSub>
                                                <m:sSubPr>
                                                  <m:ctrlPr>
                                                    <a:rPr lang="en-IE" sz="1400" i="1">
                                                      <a:latin typeface="Cambria Math" panose="02040503050406030204" pitchFamily="18" charset="0"/>
                                                    </a:rPr>
                                                  </m:ctrlPr>
                                                </m:sSubPr>
                                                <m:e>
                                                  <m:r>
                                                    <m:rPr>
                                                      <m:sty m:val="p"/>
                                                    </m:rPr>
                                                    <a:rPr lang="en-US" sz="1400">
                                                      <a:latin typeface="Cambria Math" panose="02040503050406030204" pitchFamily="18" charset="0"/>
                                                    </a:rPr>
                                                    <m:t>Δ</m:t>
                                                  </m:r>
                                                </m:e>
                                                <m:sub>
                                                  <m:sSub>
                                                    <m:sSubPr>
                                                      <m:ctrlPr>
                                                        <a:rPr lang="en-IE"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𝐿</m:t>
                                                      </m:r>
                                                    </m:sub>
                                                  </m:sSub>
                                                  <m:r>
                                                    <a:rPr lang="en-US" sz="1400" i="1">
                                                      <a:latin typeface="Cambria Math" panose="02040503050406030204" pitchFamily="18" charset="0"/>
                                                    </a:rPr>
                                                    <m:t> </m:t>
                                                  </m:r>
                                                </m:sub>
                                              </m:sSub>
                                              <m:r>
                                                <a:rPr lang="en-US" sz="1400" i="1">
                                                  <a:latin typeface="Cambria Math" panose="02040503050406030204" pitchFamily="18" charset="0"/>
                                                </a:rPr>
                                                <m:t> </m:t>
                                              </m:r>
                                            </m:sub>
                                          </m:sSub>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&gt;0</m:t>
                                          </m:r>
                                        </m:e>
                                      </m:mr>
                                      <m:mr>
                                        <m:e>
                                          <m:r>
                                            <a:rPr lang="en-US" sz="1400" i="1">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−1</m:t>
                                              </m:r>
                                            </m:e>
                                          </m:d>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=0</m:t>
                                          </m:r>
                                        </m:e>
                                      </m:mr>
                                      <m:mr>
                                        <m:e>
                                          <m:r>
                                            <a:rPr lang="en-US" sz="1400" i="1">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−1</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𝑢</m:t>
                                              </m:r>
                                            </m:e>
                                            <m:sub>
                                              <m:sSub>
                                                <m:sSubPr>
                                                  <m:ctrlPr>
                                                    <a:rPr lang="en-IE" sz="1400" i="1">
                                                      <a:latin typeface="Cambria Math" panose="02040503050406030204" pitchFamily="18" charset="0"/>
                                                    </a:rPr>
                                                  </m:ctrlPr>
                                                </m:sSubPr>
                                                <m:e>
                                                  <m:r>
                                                    <m:rPr>
                                                      <m:sty m:val="p"/>
                                                    </m:rPr>
                                                    <a:rPr lang="en-US" sz="1400">
                                                      <a:latin typeface="Cambria Math" panose="02040503050406030204" pitchFamily="18" charset="0"/>
                                                    </a:rPr>
                                                    <m:t>Δ</m:t>
                                                  </m:r>
                                                </m:e>
                                                <m:sub>
                                                  <m:sSub>
                                                    <m:sSubPr>
                                                      <m:ctrlPr>
                                                        <a:rPr lang="en-IE"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𝐿</m:t>
                                                      </m:r>
                                                    </m:sub>
                                                  </m:sSub>
                                                  <m:r>
                                                    <a:rPr lang="en-US" sz="1400" i="1">
                                                      <a:latin typeface="Cambria Math" panose="02040503050406030204" pitchFamily="18" charset="0"/>
                                                    </a:rPr>
                                                    <m:t> </m:t>
                                                  </m:r>
                                                </m:sub>
                                              </m:sSub>
                                              <m:r>
                                                <a:rPr lang="en-US" sz="1400" i="1">
                                                  <a:latin typeface="Cambria Math" panose="02040503050406030204" pitchFamily="18" charset="0"/>
                                                </a:rPr>
                                                <m:t> </m:t>
                                              </m:r>
                                            </m:sub>
                                          </m:sSub>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&lt;0</m:t>
                                          </m:r>
                                        </m:e>
                                      </m:mr>
                                    </m:m>
                                  </m:e>
                                </m:d>
                              </m:oMath>
                            </m:oMathPara>
                          </a14:m>
                          <a:endParaRPr lang="en-GB" sz="1400" dirty="0">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1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1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𝑝</m:t>
                                    </m:r>
                                  </m:sub>
                                </m:sSub>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oMath>
                            </m:oMathPara>
                          </a14:m>
                          <a:endParaRPr lang="en-IE" sz="1400" dirty="0">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endParaRPr lang="en-US" sz="1400" i="1" dirty="0">
                            <a:latin typeface="+mn-lt"/>
                          </a:endParaRPr>
                        </a:p>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𝑢</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sSub>
                                  <m:sSubPr>
                                    <m:ctrlPr>
                                      <a:rPr lang="en-IE"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𝑝</m:t>
                                    </m:r>
                                  </m:sub>
                                </m:sSub>
                                <m:d>
                                  <m:dPr>
                                    <m:ctrlPr>
                                      <a:rPr lang="en-IE" sz="1400" i="1">
                                        <a:latin typeface="Cambria Math" panose="02040503050406030204" pitchFamily="18" charset="0"/>
                                      </a:rPr>
                                    </m:ctrlPr>
                                  </m:dPr>
                                  <m:e>
                                    <m:r>
                                      <a:rPr lang="en-US" sz="1400" i="1" smtClean="0">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f>
                                      <m:fPr>
                                        <m:ctrlPr>
                                          <a:rPr lang="en-IE" sz="1400" i="1">
                                            <a:latin typeface="Cambria Math" panose="02040503050406030204" pitchFamily="18" charset="0"/>
                                          </a:rPr>
                                        </m:ctrlPr>
                                      </m:fPr>
                                      <m:num>
                                        <m:r>
                                          <a:rPr lang="en-US" sz="1400" i="1">
                                            <a:latin typeface="Cambria Math" panose="02040503050406030204" pitchFamily="18" charset="0"/>
                                          </a:rPr>
                                          <m:t>1</m:t>
                                        </m:r>
                                      </m:num>
                                      <m:den>
                                        <m:sSub>
                                          <m:sSubPr>
                                            <m:ctrlPr>
                                              <a:rPr lang="en-IE"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𝑖</m:t>
                                            </m:r>
                                          </m:sub>
                                        </m:sSub>
                                      </m:den>
                                    </m:f>
                                    <m:nary>
                                      <m:naryPr>
                                        <m:limLoc m:val="undOvr"/>
                                        <m:subHide m:val="on"/>
                                        <m:supHide m:val="on"/>
                                        <m:ctrlPr>
                                          <a:rPr lang="en-IE" sz="1400" i="1">
                                            <a:latin typeface="Cambria Math" panose="02040503050406030204" pitchFamily="18" charset="0"/>
                                          </a:rPr>
                                        </m:ctrlPr>
                                      </m:naryPr>
                                      <m:sub/>
                                      <m:sup/>
                                      <m:e>
                                        <m:r>
                                          <a:rPr lang="en-US" sz="1400" i="1">
                                            <a:latin typeface="Cambria Math" panose="02040503050406030204" pitchFamily="18" charset="0"/>
                                          </a:rPr>
                                          <m:t>𝑒</m:t>
                                        </m:r>
                                        <m:d>
                                          <m:dPr>
                                            <m:ctrlPr>
                                              <a:rPr lang="en-IE" sz="1400" i="1">
                                                <a:latin typeface="Cambria Math" panose="02040503050406030204" pitchFamily="18" charset="0"/>
                                              </a:rPr>
                                            </m:ctrlPr>
                                          </m:dPr>
                                          <m:e>
                                            <m:r>
                                              <a:rPr lang="en-US" sz="1400" i="1">
                                                <a:latin typeface="Cambria Math" panose="02040503050406030204" pitchFamily="18" charset="0"/>
                                              </a:rPr>
                                              <m:t>𝜏</m:t>
                                            </m:r>
                                          </m:e>
                                        </m:d>
                                        <m:r>
                                          <a:rPr lang="en-US" sz="1400" i="1">
                                            <a:latin typeface="Cambria Math" panose="02040503050406030204" pitchFamily="18" charset="0"/>
                                          </a:rPr>
                                          <m:t>𝑑</m:t>
                                        </m:r>
                                        <m:r>
                                          <a:rPr lang="en-US" sz="1400" i="1">
                                            <a:latin typeface="Cambria Math" panose="02040503050406030204" pitchFamily="18" charset="0"/>
                                          </a:rPr>
                                          <m:t>𝜏</m:t>
                                        </m:r>
                                      </m:e>
                                    </m:nary>
                                  </m:e>
                                </m:d>
                              </m:oMath>
                            </m:oMathPara>
                          </a14:m>
                          <a:endParaRPr lang="en-GB" sz="1400" dirty="0">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49433255"/>
                      </a:ext>
                    </a:extLst>
                  </a:tr>
                </a:tbl>
              </a:graphicData>
            </a:graphic>
          </p:graphicFrame>
        </mc:Choice>
        <mc:Fallback xmlns="">
          <p:graphicFrame>
            <p:nvGraphicFramePr>
              <p:cNvPr id="249" name="Table 248">
                <a:extLst>
                  <a:ext uri="{FF2B5EF4-FFF2-40B4-BE49-F238E27FC236}">
                    <a16:creationId xmlns:a16="http://schemas.microsoft.com/office/drawing/2014/main" id="{66BB96BD-F033-42C8-BEA2-6823F4DCF952}"/>
                  </a:ext>
                </a:extLst>
              </p:cNvPr>
              <p:cNvGraphicFramePr>
                <a:graphicFrameLocks noGrp="1"/>
              </p:cNvGraphicFramePr>
              <p:nvPr/>
            </p:nvGraphicFramePr>
            <p:xfrm>
              <a:off x="11519534" y="8143334"/>
              <a:ext cx="18874108" cy="5703383"/>
            </p:xfrm>
            <a:graphic>
              <a:graphicData uri="http://schemas.openxmlformats.org/drawingml/2006/table">
                <a:tbl>
                  <a:tblPr firstRow="1" bandRow="1"/>
                  <a:tblGrid>
                    <a:gridCol w="4718527">
                      <a:extLst>
                        <a:ext uri="{9D8B030D-6E8A-4147-A177-3AD203B41FA5}">
                          <a16:colId xmlns:a16="http://schemas.microsoft.com/office/drawing/2014/main" val="2041944350"/>
                        </a:ext>
                      </a:extLst>
                    </a:gridCol>
                    <a:gridCol w="4718527">
                      <a:extLst>
                        <a:ext uri="{9D8B030D-6E8A-4147-A177-3AD203B41FA5}">
                          <a16:colId xmlns:a16="http://schemas.microsoft.com/office/drawing/2014/main" val="404949075"/>
                        </a:ext>
                      </a:extLst>
                    </a:gridCol>
                    <a:gridCol w="4718527">
                      <a:extLst>
                        <a:ext uri="{9D8B030D-6E8A-4147-A177-3AD203B41FA5}">
                          <a16:colId xmlns:a16="http://schemas.microsoft.com/office/drawing/2014/main" val="4278741686"/>
                        </a:ext>
                      </a:extLst>
                    </a:gridCol>
                    <a:gridCol w="4718527">
                      <a:extLst>
                        <a:ext uri="{9D8B030D-6E8A-4147-A177-3AD203B41FA5}">
                          <a16:colId xmlns:a16="http://schemas.microsoft.com/office/drawing/2014/main" val="2644994204"/>
                        </a:ext>
                      </a:extLst>
                    </a:gridCol>
                  </a:tblGrid>
                  <a:tr h="1404331">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On-Off </a:t>
                          </a:r>
                        </a:p>
                        <a:p>
                          <a:pPr algn="ctr"/>
                          <a:r>
                            <a:rPr lang="en-US" sz="3700" b="0" dirty="0">
                              <a:solidFill>
                                <a:schemeClr val="tx1"/>
                              </a:solidFill>
                              <a:latin typeface="+mn-lt"/>
                            </a:rPr>
                            <a:t>Control</a:t>
                          </a:r>
                          <a:endParaRPr lang="en-GB" sz="3700" b="0" dirty="0">
                            <a:solidFill>
                              <a:schemeClr val="tx1"/>
                            </a:solidFill>
                            <a:latin typeface="+mn-lt"/>
                          </a:endParaRPr>
                        </a:p>
                      </a:txBody>
                      <a:tcPr marL="104698" marR="104698" marT="52349" marB="52349" anchor="ctr">
                        <a:lnL w="12700" cap="flat" cmpd="sng" algn="ctr">
                          <a:no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Dual-Threshold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Proportional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3700" b="0" dirty="0">
                              <a:solidFill>
                                <a:schemeClr val="tx1"/>
                              </a:solidFill>
                              <a:latin typeface="+mn-lt"/>
                            </a:rPr>
                            <a:t>Proportional Integral Control</a:t>
                          </a:r>
                          <a:endParaRPr lang="en-GB" sz="3700" b="0" dirty="0">
                            <a:solidFill>
                              <a:schemeClr val="tx1"/>
                            </a:solidFill>
                            <a:latin typeface="+mn-lt"/>
                          </a:endParaRPr>
                        </a:p>
                      </a:txBody>
                      <a:tcPr marL="104698" marR="104698" marT="52349" marB="52349" anchor="ctr">
                        <a:lnL w="12700" cap="flat" cmpd="sng" algn="ctr">
                          <a:solidFill>
                            <a:srgbClr val="24539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4539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1698274"/>
                      </a:ext>
                    </a:extLst>
                  </a:tr>
                  <a:tr h="4299052">
                    <a:tc>
                      <a:txBody>
                        <a:bodyPr/>
                        <a:lstStyle/>
                        <a:p>
                          <a:endParaRPr lang="en-US"/>
                        </a:p>
                      </a:txBody>
                      <a:tcPr marL="104698" marR="104698" marT="52349" marB="52349" anchor="ctr">
                        <a:lnL w="12700" cap="flat" cmpd="sng" algn="ctr">
                          <a:no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t="-32720" r="-300258" b="-142"/>
                          </a:stretch>
                        </a:blipFill>
                      </a:tcPr>
                    </a:tc>
                    <a:tc>
                      <a:txBody>
                        <a:bodyPr/>
                        <a:lstStyle/>
                        <a:p>
                          <a:endParaRPr lang="en-US"/>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99871" t="-32720" r="-199871" b="-142"/>
                          </a:stretch>
                        </a:blipFill>
                      </a:tcPr>
                    </a:tc>
                    <a:tc>
                      <a:txBody>
                        <a:bodyPr/>
                        <a:lstStyle/>
                        <a:p>
                          <a:endParaRPr lang="en-US"/>
                        </a:p>
                      </a:txBody>
                      <a:tcPr marL="104698" marR="104698" marT="52349" marB="52349" anchor="ctr">
                        <a:lnL w="12700" cap="flat" cmpd="sng" algn="ctr">
                          <a:solidFill>
                            <a:srgbClr val="245391"/>
                          </a:solidFill>
                          <a:prstDash val="solid"/>
                          <a:round/>
                          <a:headEnd type="none" w="med" len="med"/>
                          <a:tailEnd type="none" w="med" len="med"/>
                        </a:lnL>
                        <a:lnR w="12700" cap="flat" cmpd="sng" algn="ctr">
                          <a:solidFill>
                            <a:srgbClr val="245391"/>
                          </a:solid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200129" t="-32720" r="-100129" b="-142"/>
                          </a:stretch>
                        </a:blipFill>
                      </a:tcPr>
                    </a:tc>
                    <a:tc>
                      <a:txBody>
                        <a:bodyPr/>
                        <a:lstStyle/>
                        <a:p>
                          <a:endParaRPr lang="en-US"/>
                        </a:p>
                      </a:txBody>
                      <a:tcPr marL="104698" marR="104698" marT="52349" marB="52349" anchor="ctr">
                        <a:lnL w="12700" cap="flat" cmpd="sng" algn="ctr">
                          <a:solidFill>
                            <a:srgbClr val="24539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4539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300129" t="-32720" r="-129" b="-142"/>
                          </a:stretch>
                        </a:blipFill>
                      </a:tcPr>
                    </a:tc>
                    <a:extLst>
                      <a:ext uri="{0D108BD9-81ED-4DB2-BD59-A6C34878D82A}">
                        <a16:rowId xmlns:a16="http://schemas.microsoft.com/office/drawing/2014/main" val="3849433255"/>
                      </a:ext>
                    </a:extLst>
                  </a:tr>
                </a:tbl>
              </a:graphicData>
            </a:graphic>
          </p:graphicFrame>
        </mc:Fallback>
      </mc:AlternateContent>
      <p:cxnSp>
        <p:nvCxnSpPr>
          <p:cNvPr id="316" name="Straight Connector 315">
            <a:extLst>
              <a:ext uri="{FF2B5EF4-FFF2-40B4-BE49-F238E27FC236}">
                <a16:creationId xmlns:a16="http://schemas.microsoft.com/office/drawing/2014/main" id="{24A14E22-15CC-44FC-BE5F-5C8B4E8A7059}"/>
              </a:ext>
            </a:extLst>
          </p:cNvPr>
          <p:cNvCxnSpPr>
            <a:cxnSpLocks/>
            <a:stCxn id="322" idx="6"/>
          </p:cNvCxnSpPr>
          <p:nvPr/>
        </p:nvCxnSpPr>
        <p:spPr>
          <a:xfrm>
            <a:off x="15118370" y="10635329"/>
            <a:ext cx="4999" cy="415695"/>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324" name="Straight Arrow Connector 323">
            <a:extLst>
              <a:ext uri="{FF2B5EF4-FFF2-40B4-BE49-F238E27FC236}">
                <a16:creationId xmlns:a16="http://schemas.microsoft.com/office/drawing/2014/main" id="{9A114310-6E52-40B0-AC8C-1D5D5DBA1B82}"/>
              </a:ext>
            </a:extLst>
          </p:cNvPr>
          <p:cNvCxnSpPr>
            <a:cxnSpLocks/>
          </p:cNvCxnSpPr>
          <p:nvPr/>
        </p:nvCxnSpPr>
        <p:spPr>
          <a:xfrm flipV="1">
            <a:off x="12159283" y="9915377"/>
            <a:ext cx="0" cy="2467699"/>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325" name="Straight Arrow Connector 324">
            <a:extLst>
              <a:ext uri="{FF2B5EF4-FFF2-40B4-BE49-F238E27FC236}">
                <a16:creationId xmlns:a16="http://schemas.microsoft.com/office/drawing/2014/main" id="{397421BE-E0CE-4CDD-BFFA-0039265E8BB0}"/>
              </a:ext>
            </a:extLst>
          </p:cNvPr>
          <p:cNvCxnSpPr>
            <a:cxnSpLocks/>
          </p:cNvCxnSpPr>
          <p:nvPr/>
        </p:nvCxnSpPr>
        <p:spPr>
          <a:xfrm>
            <a:off x="11610442" y="12478791"/>
            <a:ext cx="4280960"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319" name="Straight Connector 318">
            <a:extLst>
              <a:ext uri="{FF2B5EF4-FFF2-40B4-BE49-F238E27FC236}">
                <a16:creationId xmlns:a16="http://schemas.microsoft.com/office/drawing/2014/main" id="{B81CFBD4-47BE-47F3-90DE-3CA4829339A0}"/>
              </a:ext>
            </a:extLst>
          </p:cNvPr>
          <p:cNvCxnSpPr>
            <a:cxnSpLocks/>
          </p:cNvCxnSpPr>
          <p:nvPr/>
        </p:nvCxnSpPr>
        <p:spPr>
          <a:xfrm>
            <a:off x="12162810" y="11057831"/>
            <a:ext cx="3619631"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320" name="TextBox 319">
            <a:extLst>
              <a:ext uri="{FF2B5EF4-FFF2-40B4-BE49-F238E27FC236}">
                <a16:creationId xmlns:a16="http://schemas.microsoft.com/office/drawing/2014/main" id="{B3D5AA8F-CF8D-42C0-A893-82443226E16A}"/>
              </a:ext>
            </a:extLst>
          </p:cNvPr>
          <p:cNvSpPr txBox="1"/>
          <p:nvPr/>
        </p:nvSpPr>
        <p:spPr>
          <a:xfrm>
            <a:off x="13139642" y="12259124"/>
            <a:ext cx="1665968" cy="3653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321" name="TextBox 320">
            <a:extLst>
              <a:ext uri="{FF2B5EF4-FFF2-40B4-BE49-F238E27FC236}">
                <a16:creationId xmlns:a16="http://schemas.microsoft.com/office/drawing/2014/main" id="{239307DA-5BFD-4B2A-BAEB-0B1502ED178A}"/>
              </a:ext>
            </a:extLst>
          </p:cNvPr>
          <p:cNvSpPr txBox="1"/>
          <p:nvPr/>
        </p:nvSpPr>
        <p:spPr>
          <a:xfrm rot="16200000">
            <a:off x="10632573" y="11013749"/>
            <a:ext cx="2391940" cy="35636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322" name="Freeform: Shape 321">
            <a:extLst>
              <a:ext uri="{FF2B5EF4-FFF2-40B4-BE49-F238E27FC236}">
                <a16:creationId xmlns:a16="http://schemas.microsoft.com/office/drawing/2014/main" id="{607729DA-0C6B-42D9-9C38-9B8013A7F789}"/>
              </a:ext>
            </a:extLst>
          </p:cNvPr>
          <p:cNvSpPr/>
          <p:nvPr/>
        </p:nvSpPr>
        <p:spPr>
          <a:xfrm>
            <a:off x="12164283" y="10298299"/>
            <a:ext cx="2954087" cy="1627383"/>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sp>
        <p:nvSpPr>
          <p:cNvPr id="323" name="TextBox 322">
            <a:extLst>
              <a:ext uri="{FF2B5EF4-FFF2-40B4-BE49-F238E27FC236}">
                <a16:creationId xmlns:a16="http://schemas.microsoft.com/office/drawing/2014/main" id="{A73F7ABE-8016-4BDC-AB67-26CA1CC5B0BF}"/>
              </a:ext>
            </a:extLst>
          </p:cNvPr>
          <p:cNvSpPr txBox="1"/>
          <p:nvPr/>
        </p:nvSpPr>
        <p:spPr>
          <a:xfrm>
            <a:off x="15093628" y="10621372"/>
            <a:ext cx="617884" cy="40628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05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cxnSp>
        <p:nvCxnSpPr>
          <p:cNvPr id="306" name="Straight Connector 305">
            <a:extLst>
              <a:ext uri="{FF2B5EF4-FFF2-40B4-BE49-F238E27FC236}">
                <a16:creationId xmlns:a16="http://schemas.microsoft.com/office/drawing/2014/main" id="{0422F1A7-F956-4A7E-98BD-AD11ABB490E6}"/>
              </a:ext>
            </a:extLst>
          </p:cNvPr>
          <p:cNvCxnSpPr>
            <a:cxnSpLocks/>
            <a:stCxn id="312" idx="6"/>
          </p:cNvCxnSpPr>
          <p:nvPr/>
        </p:nvCxnSpPr>
        <p:spPr>
          <a:xfrm>
            <a:off x="19942392" y="10635329"/>
            <a:ext cx="4999" cy="415695"/>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314" name="Straight Arrow Connector 313">
            <a:extLst>
              <a:ext uri="{FF2B5EF4-FFF2-40B4-BE49-F238E27FC236}">
                <a16:creationId xmlns:a16="http://schemas.microsoft.com/office/drawing/2014/main" id="{1F00FD8E-DAA6-4195-A05B-9B412F0EA853}"/>
              </a:ext>
            </a:extLst>
          </p:cNvPr>
          <p:cNvCxnSpPr>
            <a:cxnSpLocks/>
          </p:cNvCxnSpPr>
          <p:nvPr/>
        </p:nvCxnSpPr>
        <p:spPr>
          <a:xfrm flipV="1">
            <a:off x="16983305" y="9915377"/>
            <a:ext cx="0" cy="2467699"/>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315" name="Straight Arrow Connector 314">
            <a:extLst>
              <a:ext uri="{FF2B5EF4-FFF2-40B4-BE49-F238E27FC236}">
                <a16:creationId xmlns:a16="http://schemas.microsoft.com/office/drawing/2014/main" id="{F182CFFA-85B5-4DBB-B47F-5318B437A159}"/>
              </a:ext>
            </a:extLst>
          </p:cNvPr>
          <p:cNvCxnSpPr>
            <a:cxnSpLocks/>
          </p:cNvCxnSpPr>
          <p:nvPr/>
        </p:nvCxnSpPr>
        <p:spPr>
          <a:xfrm>
            <a:off x="16434464" y="12154585"/>
            <a:ext cx="4280960"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309" name="Straight Connector 308">
            <a:extLst>
              <a:ext uri="{FF2B5EF4-FFF2-40B4-BE49-F238E27FC236}">
                <a16:creationId xmlns:a16="http://schemas.microsoft.com/office/drawing/2014/main" id="{520CC081-56B8-4488-B559-B09AED02E72D}"/>
              </a:ext>
            </a:extLst>
          </p:cNvPr>
          <p:cNvCxnSpPr>
            <a:cxnSpLocks/>
          </p:cNvCxnSpPr>
          <p:nvPr/>
        </p:nvCxnSpPr>
        <p:spPr>
          <a:xfrm>
            <a:off x="16986832" y="11057831"/>
            <a:ext cx="3619631"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310" name="TextBox 309">
            <a:extLst>
              <a:ext uri="{FF2B5EF4-FFF2-40B4-BE49-F238E27FC236}">
                <a16:creationId xmlns:a16="http://schemas.microsoft.com/office/drawing/2014/main" id="{DB5BCD50-FE29-49FD-AB5B-6DB5A95C138A}"/>
              </a:ext>
            </a:extLst>
          </p:cNvPr>
          <p:cNvSpPr txBox="1"/>
          <p:nvPr/>
        </p:nvSpPr>
        <p:spPr>
          <a:xfrm>
            <a:off x="17963664" y="12259124"/>
            <a:ext cx="1665968" cy="3653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311" name="TextBox 310">
            <a:extLst>
              <a:ext uri="{FF2B5EF4-FFF2-40B4-BE49-F238E27FC236}">
                <a16:creationId xmlns:a16="http://schemas.microsoft.com/office/drawing/2014/main" id="{C8D44781-E7AE-4CA8-87B9-943EB183A50B}"/>
              </a:ext>
            </a:extLst>
          </p:cNvPr>
          <p:cNvSpPr txBox="1"/>
          <p:nvPr/>
        </p:nvSpPr>
        <p:spPr>
          <a:xfrm rot="16200000">
            <a:off x="15456595" y="11013749"/>
            <a:ext cx="2391940" cy="35636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312" name="Freeform: Shape 311">
            <a:extLst>
              <a:ext uri="{FF2B5EF4-FFF2-40B4-BE49-F238E27FC236}">
                <a16:creationId xmlns:a16="http://schemas.microsoft.com/office/drawing/2014/main" id="{9AB94002-8645-4633-AD74-0F74C6391CC0}"/>
              </a:ext>
            </a:extLst>
          </p:cNvPr>
          <p:cNvSpPr/>
          <p:nvPr/>
        </p:nvSpPr>
        <p:spPr>
          <a:xfrm>
            <a:off x="16988305" y="10298299"/>
            <a:ext cx="2954087" cy="1627383"/>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sp>
        <p:nvSpPr>
          <p:cNvPr id="313" name="TextBox 312">
            <a:extLst>
              <a:ext uri="{FF2B5EF4-FFF2-40B4-BE49-F238E27FC236}">
                <a16:creationId xmlns:a16="http://schemas.microsoft.com/office/drawing/2014/main" id="{BA9FDA7A-E62B-45F2-93FC-1087669E6B85}"/>
              </a:ext>
            </a:extLst>
          </p:cNvPr>
          <p:cNvSpPr txBox="1"/>
          <p:nvPr/>
        </p:nvSpPr>
        <p:spPr>
          <a:xfrm>
            <a:off x="19917650" y="10621372"/>
            <a:ext cx="617884" cy="40628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05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cxnSp>
        <p:nvCxnSpPr>
          <p:cNvPr id="295" name="Straight Connector 294">
            <a:extLst>
              <a:ext uri="{FF2B5EF4-FFF2-40B4-BE49-F238E27FC236}">
                <a16:creationId xmlns:a16="http://schemas.microsoft.com/office/drawing/2014/main" id="{5444B160-B8CF-4F5D-BB9A-523CD7855C5F}"/>
              </a:ext>
            </a:extLst>
          </p:cNvPr>
          <p:cNvCxnSpPr>
            <a:cxnSpLocks/>
          </p:cNvCxnSpPr>
          <p:nvPr/>
        </p:nvCxnSpPr>
        <p:spPr>
          <a:xfrm>
            <a:off x="16983305" y="11500426"/>
            <a:ext cx="3619632"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296" name="Straight Connector 295">
            <a:extLst>
              <a:ext uri="{FF2B5EF4-FFF2-40B4-BE49-F238E27FC236}">
                <a16:creationId xmlns:a16="http://schemas.microsoft.com/office/drawing/2014/main" id="{8EAEBD70-7CFA-44B2-B0F3-8C57C9990F4C}"/>
              </a:ext>
            </a:extLst>
          </p:cNvPr>
          <p:cNvCxnSpPr>
            <a:cxnSpLocks/>
          </p:cNvCxnSpPr>
          <p:nvPr/>
        </p:nvCxnSpPr>
        <p:spPr>
          <a:xfrm flipV="1">
            <a:off x="17135863" y="11111991"/>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297" name="Straight Connector 296">
            <a:extLst>
              <a:ext uri="{FF2B5EF4-FFF2-40B4-BE49-F238E27FC236}">
                <a16:creationId xmlns:a16="http://schemas.microsoft.com/office/drawing/2014/main" id="{296821A5-DA33-4999-89B9-2F506FCEA387}"/>
              </a:ext>
            </a:extLst>
          </p:cNvPr>
          <p:cNvCxnSpPr>
            <a:cxnSpLocks/>
          </p:cNvCxnSpPr>
          <p:nvPr/>
        </p:nvCxnSpPr>
        <p:spPr>
          <a:xfrm flipV="1">
            <a:off x="17492610" y="11101056"/>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298" name="Straight Connector 297">
            <a:extLst>
              <a:ext uri="{FF2B5EF4-FFF2-40B4-BE49-F238E27FC236}">
                <a16:creationId xmlns:a16="http://schemas.microsoft.com/office/drawing/2014/main" id="{37C7F627-264B-4012-BE84-F059C8B4B07D}"/>
              </a:ext>
            </a:extLst>
          </p:cNvPr>
          <p:cNvCxnSpPr>
            <a:cxnSpLocks/>
          </p:cNvCxnSpPr>
          <p:nvPr/>
        </p:nvCxnSpPr>
        <p:spPr>
          <a:xfrm flipV="1">
            <a:off x="17858476" y="11077084"/>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299" name="Straight Connector 298">
            <a:extLst>
              <a:ext uri="{FF2B5EF4-FFF2-40B4-BE49-F238E27FC236}">
                <a16:creationId xmlns:a16="http://schemas.microsoft.com/office/drawing/2014/main" id="{C8803000-D511-43A3-89D6-2DB5E051C0A3}"/>
              </a:ext>
            </a:extLst>
          </p:cNvPr>
          <p:cNvCxnSpPr>
            <a:cxnSpLocks/>
          </p:cNvCxnSpPr>
          <p:nvPr/>
        </p:nvCxnSpPr>
        <p:spPr>
          <a:xfrm flipV="1">
            <a:off x="18215223" y="11066149"/>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0" name="Straight Connector 299">
            <a:extLst>
              <a:ext uri="{FF2B5EF4-FFF2-40B4-BE49-F238E27FC236}">
                <a16:creationId xmlns:a16="http://schemas.microsoft.com/office/drawing/2014/main" id="{94E748EC-4FFB-4641-99BA-347505C292BF}"/>
              </a:ext>
            </a:extLst>
          </p:cNvPr>
          <p:cNvCxnSpPr>
            <a:cxnSpLocks/>
          </p:cNvCxnSpPr>
          <p:nvPr/>
        </p:nvCxnSpPr>
        <p:spPr>
          <a:xfrm flipV="1">
            <a:off x="18566024" y="11081319"/>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1" name="Straight Connector 300">
            <a:extLst>
              <a:ext uri="{FF2B5EF4-FFF2-40B4-BE49-F238E27FC236}">
                <a16:creationId xmlns:a16="http://schemas.microsoft.com/office/drawing/2014/main" id="{514B34BB-9B19-4B02-BBBA-0F90D1600AA3}"/>
              </a:ext>
            </a:extLst>
          </p:cNvPr>
          <p:cNvCxnSpPr>
            <a:cxnSpLocks/>
          </p:cNvCxnSpPr>
          <p:nvPr/>
        </p:nvCxnSpPr>
        <p:spPr>
          <a:xfrm flipV="1">
            <a:off x="18922770" y="11070384"/>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2" name="Straight Connector 301">
            <a:extLst>
              <a:ext uri="{FF2B5EF4-FFF2-40B4-BE49-F238E27FC236}">
                <a16:creationId xmlns:a16="http://schemas.microsoft.com/office/drawing/2014/main" id="{E14442E9-526F-4AD8-AE97-F074FE017956}"/>
              </a:ext>
            </a:extLst>
          </p:cNvPr>
          <p:cNvCxnSpPr>
            <a:cxnSpLocks/>
          </p:cNvCxnSpPr>
          <p:nvPr/>
        </p:nvCxnSpPr>
        <p:spPr>
          <a:xfrm flipV="1">
            <a:off x="19288637" y="11046411"/>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3" name="Straight Connector 302">
            <a:extLst>
              <a:ext uri="{FF2B5EF4-FFF2-40B4-BE49-F238E27FC236}">
                <a16:creationId xmlns:a16="http://schemas.microsoft.com/office/drawing/2014/main" id="{A4E4EE95-3862-47E6-B5D0-662799300F35}"/>
              </a:ext>
            </a:extLst>
          </p:cNvPr>
          <p:cNvCxnSpPr>
            <a:cxnSpLocks/>
          </p:cNvCxnSpPr>
          <p:nvPr/>
        </p:nvCxnSpPr>
        <p:spPr>
          <a:xfrm flipV="1">
            <a:off x="19645384" y="11035476"/>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4" name="Straight Connector 303">
            <a:extLst>
              <a:ext uri="{FF2B5EF4-FFF2-40B4-BE49-F238E27FC236}">
                <a16:creationId xmlns:a16="http://schemas.microsoft.com/office/drawing/2014/main" id="{A5105B52-0EE1-47D9-87CE-F7D9BCE91DB2}"/>
              </a:ext>
            </a:extLst>
          </p:cNvPr>
          <p:cNvCxnSpPr>
            <a:cxnSpLocks/>
          </p:cNvCxnSpPr>
          <p:nvPr/>
        </p:nvCxnSpPr>
        <p:spPr>
          <a:xfrm flipV="1">
            <a:off x="20014681" y="11072344"/>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305" name="Straight Connector 304">
            <a:extLst>
              <a:ext uri="{FF2B5EF4-FFF2-40B4-BE49-F238E27FC236}">
                <a16:creationId xmlns:a16="http://schemas.microsoft.com/office/drawing/2014/main" id="{119C792A-AF4C-4CCC-A591-119A72E452F9}"/>
              </a:ext>
            </a:extLst>
          </p:cNvPr>
          <p:cNvCxnSpPr>
            <a:cxnSpLocks/>
          </p:cNvCxnSpPr>
          <p:nvPr/>
        </p:nvCxnSpPr>
        <p:spPr>
          <a:xfrm flipV="1">
            <a:off x="20371427" y="11061409"/>
            <a:ext cx="173670" cy="39937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284" name="Straight Connector 283">
            <a:extLst>
              <a:ext uri="{FF2B5EF4-FFF2-40B4-BE49-F238E27FC236}">
                <a16:creationId xmlns:a16="http://schemas.microsoft.com/office/drawing/2014/main" id="{E5A76560-7404-4FAD-AF40-05CAC632110B}"/>
              </a:ext>
            </a:extLst>
          </p:cNvPr>
          <p:cNvCxnSpPr>
            <a:cxnSpLocks/>
            <a:stCxn id="290" idx="6"/>
          </p:cNvCxnSpPr>
          <p:nvPr/>
        </p:nvCxnSpPr>
        <p:spPr>
          <a:xfrm>
            <a:off x="24787411" y="10611481"/>
            <a:ext cx="4999" cy="415695"/>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292" name="Straight Arrow Connector 291">
            <a:extLst>
              <a:ext uri="{FF2B5EF4-FFF2-40B4-BE49-F238E27FC236}">
                <a16:creationId xmlns:a16="http://schemas.microsoft.com/office/drawing/2014/main" id="{0E4958D2-A709-4D4C-B1A9-B4E073B86746}"/>
              </a:ext>
            </a:extLst>
          </p:cNvPr>
          <p:cNvCxnSpPr>
            <a:cxnSpLocks/>
          </p:cNvCxnSpPr>
          <p:nvPr/>
        </p:nvCxnSpPr>
        <p:spPr>
          <a:xfrm flipV="1">
            <a:off x="21828324" y="9891529"/>
            <a:ext cx="0" cy="2467699"/>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293" name="Straight Arrow Connector 292">
            <a:extLst>
              <a:ext uri="{FF2B5EF4-FFF2-40B4-BE49-F238E27FC236}">
                <a16:creationId xmlns:a16="http://schemas.microsoft.com/office/drawing/2014/main" id="{EA0828F0-F7E0-4C33-8F3A-A8EEC9036FE9}"/>
              </a:ext>
            </a:extLst>
          </p:cNvPr>
          <p:cNvCxnSpPr>
            <a:cxnSpLocks/>
          </p:cNvCxnSpPr>
          <p:nvPr/>
        </p:nvCxnSpPr>
        <p:spPr>
          <a:xfrm>
            <a:off x="21279483" y="12130737"/>
            <a:ext cx="4280960"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287" name="Straight Connector 286">
            <a:extLst>
              <a:ext uri="{FF2B5EF4-FFF2-40B4-BE49-F238E27FC236}">
                <a16:creationId xmlns:a16="http://schemas.microsoft.com/office/drawing/2014/main" id="{77651780-3EF0-4DC8-BA47-A0B3E64D198C}"/>
              </a:ext>
            </a:extLst>
          </p:cNvPr>
          <p:cNvCxnSpPr>
            <a:cxnSpLocks/>
          </p:cNvCxnSpPr>
          <p:nvPr/>
        </p:nvCxnSpPr>
        <p:spPr>
          <a:xfrm>
            <a:off x="21831851" y="11033983"/>
            <a:ext cx="3619631"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288" name="TextBox 287">
            <a:extLst>
              <a:ext uri="{FF2B5EF4-FFF2-40B4-BE49-F238E27FC236}">
                <a16:creationId xmlns:a16="http://schemas.microsoft.com/office/drawing/2014/main" id="{E0AB9BEC-BE36-43CA-93FD-D74375BE431E}"/>
              </a:ext>
            </a:extLst>
          </p:cNvPr>
          <p:cNvSpPr txBox="1"/>
          <p:nvPr/>
        </p:nvSpPr>
        <p:spPr>
          <a:xfrm>
            <a:off x="22808683" y="12235276"/>
            <a:ext cx="1665968" cy="3653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289" name="TextBox 288">
            <a:extLst>
              <a:ext uri="{FF2B5EF4-FFF2-40B4-BE49-F238E27FC236}">
                <a16:creationId xmlns:a16="http://schemas.microsoft.com/office/drawing/2014/main" id="{4E8636B0-735E-40B3-A5C4-C8848162BE02}"/>
              </a:ext>
            </a:extLst>
          </p:cNvPr>
          <p:cNvSpPr txBox="1"/>
          <p:nvPr/>
        </p:nvSpPr>
        <p:spPr>
          <a:xfrm rot="16200000">
            <a:off x="20301614" y="10989901"/>
            <a:ext cx="2391940" cy="35636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290" name="Freeform: Shape 289">
            <a:extLst>
              <a:ext uri="{FF2B5EF4-FFF2-40B4-BE49-F238E27FC236}">
                <a16:creationId xmlns:a16="http://schemas.microsoft.com/office/drawing/2014/main" id="{8D75833E-7D13-4AE9-A860-6172B0D9F7A3}"/>
              </a:ext>
            </a:extLst>
          </p:cNvPr>
          <p:cNvSpPr/>
          <p:nvPr/>
        </p:nvSpPr>
        <p:spPr>
          <a:xfrm>
            <a:off x="21833324" y="10274451"/>
            <a:ext cx="2954087" cy="1627383"/>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sp>
        <p:nvSpPr>
          <p:cNvPr id="291" name="TextBox 290">
            <a:extLst>
              <a:ext uri="{FF2B5EF4-FFF2-40B4-BE49-F238E27FC236}">
                <a16:creationId xmlns:a16="http://schemas.microsoft.com/office/drawing/2014/main" id="{0A03ED84-93CF-4703-89D3-EB9325FEBF03}"/>
              </a:ext>
            </a:extLst>
          </p:cNvPr>
          <p:cNvSpPr txBox="1"/>
          <p:nvPr/>
        </p:nvSpPr>
        <p:spPr>
          <a:xfrm>
            <a:off x="24762669" y="10597524"/>
            <a:ext cx="617884" cy="40628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05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cxnSp>
        <p:nvCxnSpPr>
          <p:cNvPr id="274" name="Straight Connector 273">
            <a:extLst>
              <a:ext uri="{FF2B5EF4-FFF2-40B4-BE49-F238E27FC236}">
                <a16:creationId xmlns:a16="http://schemas.microsoft.com/office/drawing/2014/main" id="{4EC1A7AA-34C7-4B5E-9CCB-12DC21805C2E}"/>
              </a:ext>
            </a:extLst>
          </p:cNvPr>
          <p:cNvCxnSpPr>
            <a:cxnSpLocks/>
            <a:stCxn id="280" idx="6"/>
          </p:cNvCxnSpPr>
          <p:nvPr/>
        </p:nvCxnSpPr>
        <p:spPr>
          <a:xfrm>
            <a:off x="29549778" y="10637414"/>
            <a:ext cx="4999" cy="415695"/>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282" name="Straight Arrow Connector 281">
            <a:extLst>
              <a:ext uri="{FF2B5EF4-FFF2-40B4-BE49-F238E27FC236}">
                <a16:creationId xmlns:a16="http://schemas.microsoft.com/office/drawing/2014/main" id="{EC1C4191-E5B5-4869-BC41-C319F2BBEB15}"/>
              </a:ext>
            </a:extLst>
          </p:cNvPr>
          <p:cNvCxnSpPr>
            <a:cxnSpLocks/>
          </p:cNvCxnSpPr>
          <p:nvPr/>
        </p:nvCxnSpPr>
        <p:spPr>
          <a:xfrm flipV="1">
            <a:off x="26590691" y="9917462"/>
            <a:ext cx="0" cy="2467699"/>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283" name="Straight Arrow Connector 282">
            <a:extLst>
              <a:ext uri="{FF2B5EF4-FFF2-40B4-BE49-F238E27FC236}">
                <a16:creationId xmlns:a16="http://schemas.microsoft.com/office/drawing/2014/main" id="{92530FA1-873B-4464-95FC-C4B1854F1585}"/>
              </a:ext>
            </a:extLst>
          </p:cNvPr>
          <p:cNvCxnSpPr>
            <a:cxnSpLocks/>
          </p:cNvCxnSpPr>
          <p:nvPr/>
        </p:nvCxnSpPr>
        <p:spPr>
          <a:xfrm>
            <a:off x="26041850" y="12156670"/>
            <a:ext cx="4280960"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277" name="Straight Connector 276">
            <a:extLst>
              <a:ext uri="{FF2B5EF4-FFF2-40B4-BE49-F238E27FC236}">
                <a16:creationId xmlns:a16="http://schemas.microsoft.com/office/drawing/2014/main" id="{5FF467E2-93C3-4957-884C-BABB666ECC29}"/>
              </a:ext>
            </a:extLst>
          </p:cNvPr>
          <p:cNvCxnSpPr>
            <a:cxnSpLocks/>
          </p:cNvCxnSpPr>
          <p:nvPr/>
        </p:nvCxnSpPr>
        <p:spPr>
          <a:xfrm>
            <a:off x="26594218" y="11059916"/>
            <a:ext cx="3619631"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278" name="TextBox 277">
            <a:extLst>
              <a:ext uri="{FF2B5EF4-FFF2-40B4-BE49-F238E27FC236}">
                <a16:creationId xmlns:a16="http://schemas.microsoft.com/office/drawing/2014/main" id="{2E20FC24-DB10-47B2-A658-00ED402777CB}"/>
              </a:ext>
            </a:extLst>
          </p:cNvPr>
          <p:cNvSpPr txBox="1"/>
          <p:nvPr/>
        </p:nvSpPr>
        <p:spPr>
          <a:xfrm>
            <a:off x="27571050" y="12261209"/>
            <a:ext cx="1665968" cy="3653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279" name="TextBox 278">
            <a:extLst>
              <a:ext uri="{FF2B5EF4-FFF2-40B4-BE49-F238E27FC236}">
                <a16:creationId xmlns:a16="http://schemas.microsoft.com/office/drawing/2014/main" id="{74EB2A8E-AFC0-4EA2-8687-D20E83CD4370}"/>
              </a:ext>
            </a:extLst>
          </p:cNvPr>
          <p:cNvSpPr txBox="1"/>
          <p:nvPr/>
        </p:nvSpPr>
        <p:spPr>
          <a:xfrm rot="16200000">
            <a:off x="25063981" y="11015834"/>
            <a:ext cx="2391940" cy="35636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11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11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280" name="Freeform: Shape 279">
            <a:extLst>
              <a:ext uri="{FF2B5EF4-FFF2-40B4-BE49-F238E27FC236}">
                <a16:creationId xmlns:a16="http://schemas.microsoft.com/office/drawing/2014/main" id="{825D9E3E-BF50-4549-997A-97D62DB8B870}"/>
              </a:ext>
            </a:extLst>
          </p:cNvPr>
          <p:cNvSpPr/>
          <p:nvPr/>
        </p:nvSpPr>
        <p:spPr>
          <a:xfrm>
            <a:off x="26595691" y="10300384"/>
            <a:ext cx="2954087" cy="1627383"/>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sp>
        <p:nvSpPr>
          <p:cNvPr id="281" name="TextBox 280">
            <a:extLst>
              <a:ext uri="{FF2B5EF4-FFF2-40B4-BE49-F238E27FC236}">
                <a16:creationId xmlns:a16="http://schemas.microsoft.com/office/drawing/2014/main" id="{8AB009F6-44BA-4094-84FF-F43AD2B4D548}"/>
              </a:ext>
            </a:extLst>
          </p:cNvPr>
          <p:cNvSpPr txBox="1"/>
          <p:nvPr/>
        </p:nvSpPr>
        <p:spPr>
          <a:xfrm>
            <a:off x="29525036" y="10623457"/>
            <a:ext cx="617884" cy="40628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105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cxnSp>
        <p:nvCxnSpPr>
          <p:cNvPr id="256" name="Straight Connector 255">
            <a:extLst>
              <a:ext uri="{FF2B5EF4-FFF2-40B4-BE49-F238E27FC236}">
                <a16:creationId xmlns:a16="http://schemas.microsoft.com/office/drawing/2014/main" id="{0BD380E7-BD26-468D-8D70-A0BC3B9EF2CA}"/>
              </a:ext>
            </a:extLst>
          </p:cNvPr>
          <p:cNvCxnSpPr>
            <a:cxnSpLocks/>
          </p:cNvCxnSpPr>
          <p:nvPr/>
        </p:nvCxnSpPr>
        <p:spPr>
          <a:xfrm flipV="1">
            <a:off x="26596469" y="11042979"/>
            <a:ext cx="108786" cy="344046"/>
          </a:xfrm>
          <a:prstGeom prst="line">
            <a:avLst/>
          </a:prstGeom>
          <a:noFill/>
          <a:ln w="12700" cap="flat" cmpd="sng" algn="ctr">
            <a:solidFill>
              <a:srgbClr val="3E8853"/>
            </a:solidFill>
            <a:prstDash val="lgDash"/>
          </a:ln>
          <a:effectLst/>
        </p:spPr>
      </p:cxnSp>
      <p:cxnSp>
        <p:nvCxnSpPr>
          <p:cNvPr id="257" name="Straight Connector 256">
            <a:extLst>
              <a:ext uri="{FF2B5EF4-FFF2-40B4-BE49-F238E27FC236}">
                <a16:creationId xmlns:a16="http://schemas.microsoft.com/office/drawing/2014/main" id="{D3A56523-9949-4F23-9155-408E1C2ECFE7}"/>
              </a:ext>
            </a:extLst>
          </p:cNvPr>
          <p:cNvCxnSpPr>
            <a:cxnSpLocks/>
          </p:cNvCxnSpPr>
          <p:nvPr/>
        </p:nvCxnSpPr>
        <p:spPr>
          <a:xfrm flipV="1">
            <a:off x="26872110" y="10561879"/>
            <a:ext cx="173852" cy="515478"/>
          </a:xfrm>
          <a:prstGeom prst="line">
            <a:avLst/>
          </a:prstGeom>
          <a:noFill/>
          <a:ln w="12700" cap="flat" cmpd="sng" algn="ctr">
            <a:solidFill>
              <a:srgbClr val="3E8853"/>
            </a:solidFill>
            <a:prstDash val="lgDash"/>
          </a:ln>
          <a:effectLst/>
        </p:spPr>
      </p:cxnSp>
      <p:cxnSp>
        <p:nvCxnSpPr>
          <p:cNvPr id="258" name="Straight Connector 257">
            <a:extLst>
              <a:ext uri="{FF2B5EF4-FFF2-40B4-BE49-F238E27FC236}">
                <a16:creationId xmlns:a16="http://schemas.microsoft.com/office/drawing/2014/main" id="{6CD8A8A4-CAF8-4EA4-8BD1-1637FC43F606}"/>
              </a:ext>
            </a:extLst>
          </p:cNvPr>
          <p:cNvCxnSpPr>
            <a:cxnSpLocks/>
          </p:cNvCxnSpPr>
          <p:nvPr/>
        </p:nvCxnSpPr>
        <p:spPr>
          <a:xfrm flipV="1">
            <a:off x="26997099" y="10318025"/>
            <a:ext cx="239203" cy="746576"/>
          </a:xfrm>
          <a:prstGeom prst="line">
            <a:avLst/>
          </a:prstGeom>
          <a:noFill/>
          <a:ln w="12700" cap="flat" cmpd="sng" algn="ctr">
            <a:solidFill>
              <a:srgbClr val="3E8853"/>
            </a:solidFill>
            <a:prstDash val="lgDash"/>
          </a:ln>
          <a:effectLst/>
        </p:spPr>
      </p:cxnSp>
      <p:cxnSp>
        <p:nvCxnSpPr>
          <p:cNvPr id="259" name="Straight Connector 258">
            <a:extLst>
              <a:ext uri="{FF2B5EF4-FFF2-40B4-BE49-F238E27FC236}">
                <a16:creationId xmlns:a16="http://schemas.microsoft.com/office/drawing/2014/main" id="{4BC4420B-2367-4593-9447-DF7F38518650}"/>
              </a:ext>
            </a:extLst>
          </p:cNvPr>
          <p:cNvCxnSpPr>
            <a:cxnSpLocks/>
          </p:cNvCxnSpPr>
          <p:nvPr/>
        </p:nvCxnSpPr>
        <p:spPr>
          <a:xfrm flipV="1">
            <a:off x="27116700" y="10325010"/>
            <a:ext cx="239203" cy="746576"/>
          </a:xfrm>
          <a:prstGeom prst="line">
            <a:avLst/>
          </a:prstGeom>
          <a:noFill/>
          <a:ln w="12700" cap="flat" cmpd="sng" algn="ctr">
            <a:solidFill>
              <a:srgbClr val="3E8853"/>
            </a:solidFill>
            <a:prstDash val="lgDash"/>
          </a:ln>
          <a:effectLst/>
        </p:spPr>
      </p:cxnSp>
      <p:cxnSp>
        <p:nvCxnSpPr>
          <p:cNvPr id="260" name="Straight Connector 259">
            <a:extLst>
              <a:ext uri="{FF2B5EF4-FFF2-40B4-BE49-F238E27FC236}">
                <a16:creationId xmlns:a16="http://schemas.microsoft.com/office/drawing/2014/main" id="{CAF14C37-6B7E-4CA0-B943-FB00672F7F2D}"/>
              </a:ext>
            </a:extLst>
          </p:cNvPr>
          <p:cNvCxnSpPr>
            <a:cxnSpLocks/>
          </p:cNvCxnSpPr>
          <p:nvPr/>
        </p:nvCxnSpPr>
        <p:spPr>
          <a:xfrm flipV="1">
            <a:off x="27230559" y="10439952"/>
            <a:ext cx="189505" cy="614812"/>
          </a:xfrm>
          <a:prstGeom prst="line">
            <a:avLst/>
          </a:prstGeom>
          <a:noFill/>
          <a:ln w="12700" cap="flat" cmpd="sng" algn="ctr">
            <a:solidFill>
              <a:srgbClr val="3E8853"/>
            </a:solidFill>
            <a:prstDash val="lgDash"/>
          </a:ln>
          <a:effectLst/>
        </p:spPr>
      </p:cxnSp>
      <p:cxnSp>
        <p:nvCxnSpPr>
          <p:cNvPr id="261" name="Straight Connector 260">
            <a:extLst>
              <a:ext uri="{FF2B5EF4-FFF2-40B4-BE49-F238E27FC236}">
                <a16:creationId xmlns:a16="http://schemas.microsoft.com/office/drawing/2014/main" id="{667D3838-FE1A-4B05-B8B3-2EC67B56D897}"/>
              </a:ext>
            </a:extLst>
          </p:cNvPr>
          <p:cNvCxnSpPr>
            <a:cxnSpLocks/>
          </p:cNvCxnSpPr>
          <p:nvPr/>
        </p:nvCxnSpPr>
        <p:spPr>
          <a:xfrm flipV="1">
            <a:off x="27344419" y="10445786"/>
            <a:ext cx="189505" cy="614812"/>
          </a:xfrm>
          <a:prstGeom prst="line">
            <a:avLst/>
          </a:prstGeom>
          <a:noFill/>
          <a:ln w="12700" cap="flat" cmpd="sng" algn="ctr">
            <a:solidFill>
              <a:srgbClr val="3E8853"/>
            </a:solidFill>
            <a:prstDash val="lgDash"/>
          </a:ln>
          <a:effectLst/>
        </p:spPr>
      </p:cxnSp>
      <p:cxnSp>
        <p:nvCxnSpPr>
          <p:cNvPr id="262" name="Straight Connector 261">
            <a:extLst>
              <a:ext uri="{FF2B5EF4-FFF2-40B4-BE49-F238E27FC236}">
                <a16:creationId xmlns:a16="http://schemas.microsoft.com/office/drawing/2014/main" id="{290EAAAE-CBC1-418C-909F-49ACBBCEB02C}"/>
              </a:ext>
            </a:extLst>
          </p:cNvPr>
          <p:cNvCxnSpPr>
            <a:cxnSpLocks/>
          </p:cNvCxnSpPr>
          <p:nvPr/>
        </p:nvCxnSpPr>
        <p:spPr>
          <a:xfrm flipV="1">
            <a:off x="27464019" y="10623457"/>
            <a:ext cx="126668" cy="426129"/>
          </a:xfrm>
          <a:prstGeom prst="line">
            <a:avLst/>
          </a:prstGeom>
          <a:noFill/>
          <a:ln w="12700" cap="flat" cmpd="sng" algn="ctr">
            <a:solidFill>
              <a:srgbClr val="3E8853"/>
            </a:solidFill>
            <a:prstDash val="lgDash"/>
          </a:ln>
          <a:effectLst/>
        </p:spPr>
      </p:cxnSp>
      <p:cxnSp>
        <p:nvCxnSpPr>
          <p:cNvPr id="263" name="Straight Connector 262">
            <a:extLst>
              <a:ext uri="{FF2B5EF4-FFF2-40B4-BE49-F238E27FC236}">
                <a16:creationId xmlns:a16="http://schemas.microsoft.com/office/drawing/2014/main" id="{AB945E33-CFDC-427D-B11E-FE5C11183B23}"/>
              </a:ext>
            </a:extLst>
          </p:cNvPr>
          <p:cNvCxnSpPr>
            <a:cxnSpLocks/>
          </p:cNvCxnSpPr>
          <p:nvPr/>
        </p:nvCxnSpPr>
        <p:spPr>
          <a:xfrm flipV="1">
            <a:off x="27599222" y="10805733"/>
            <a:ext cx="74833" cy="251860"/>
          </a:xfrm>
          <a:prstGeom prst="line">
            <a:avLst/>
          </a:prstGeom>
          <a:noFill/>
          <a:ln w="12700" cap="flat" cmpd="sng" algn="ctr">
            <a:solidFill>
              <a:srgbClr val="3E8853"/>
            </a:solidFill>
            <a:prstDash val="lgDash"/>
          </a:ln>
          <a:effectLst/>
        </p:spPr>
      </p:cxnSp>
      <p:cxnSp>
        <p:nvCxnSpPr>
          <p:cNvPr id="264" name="Straight Connector 263">
            <a:extLst>
              <a:ext uri="{FF2B5EF4-FFF2-40B4-BE49-F238E27FC236}">
                <a16:creationId xmlns:a16="http://schemas.microsoft.com/office/drawing/2014/main" id="{583B9D15-6584-4C08-9479-6EF2DADBE07A}"/>
              </a:ext>
            </a:extLst>
          </p:cNvPr>
          <p:cNvCxnSpPr>
            <a:cxnSpLocks/>
          </p:cNvCxnSpPr>
          <p:nvPr/>
        </p:nvCxnSpPr>
        <p:spPr>
          <a:xfrm flipV="1">
            <a:off x="27958861" y="11057036"/>
            <a:ext cx="74833" cy="251860"/>
          </a:xfrm>
          <a:prstGeom prst="line">
            <a:avLst/>
          </a:prstGeom>
          <a:noFill/>
          <a:ln w="12700" cap="flat" cmpd="sng" algn="ctr">
            <a:solidFill>
              <a:srgbClr val="3E8853"/>
            </a:solidFill>
            <a:prstDash val="lgDash"/>
          </a:ln>
          <a:effectLst/>
        </p:spPr>
      </p:cxnSp>
      <p:cxnSp>
        <p:nvCxnSpPr>
          <p:cNvPr id="265" name="Straight Connector 264">
            <a:extLst>
              <a:ext uri="{FF2B5EF4-FFF2-40B4-BE49-F238E27FC236}">
                <a16:creationId xmlns:a16="http://schemas.microsoft.com/office/drawing/2014/main" id="{055A4523-0D34-4A0B-B5CF-ECF4ED691836}"/>
              </a:ext>
            </a:extLst>
          </p:cNvPr>
          <p:cNvCxnSpPr>
            <a:cxnSpLocks/>
          </p:cNvCxnSpPr>
          <p:nvPr/>
        </p:nvCxnSpPr>
        <p:spPr>
          <a:xfrm flipV="1">
            <a:off x="28033693" y="11076855"/>
            <a:ext cx="131239" cy="431727"/>
          </a:xfrm>
          <a:prstGeom prst="line">
            <a:avLst/>
          </a:prstGeom>
          <a:noFill/>
          <a:ln w="12700" cap="flat" cmpd="sng" algn="ctr">
            <a:solidFill>
              <a:srgbClr val="3E8853"/>
            </a:solidFill>
            <a:prstDash val="lgDash"/>
          </a:ln>
          <a:effectLst/>
        </p:spPr>
      </p:cxnSp>
      <p:cxnSp>
        <p:nvCxnSpPr>
          <p:cNvPr id="266" name="Straight Connector 265">
            <a:extLst>
              <a:ext uri="{FF2B5EF4-FFF2-40B4-BE49-F238E27FC236}">
                <a16:creationId xmlns:a16="http://schemas.microsoft.com/office/drawing/2014/main" id="{DE119FA3-9A86-414B-BF77-3399953C374E}"/>
              </a:ext>
            </a:extLst>
          </p:cNvPr>
          <p:cNvCxnSpPr>
            <a:cxnSpLocks/>
          </p:cNvCxnSpPr>
          <p:nvPr/>
        </p:nvCxnSpPr>
        <p:spPr>
          <a:xfrm flipV="1">
            <a:off x="28136881" y="11060726"/>
            <a:ext cx="184032" cy="598494"/>
          </a:xfrm>
          <a:prstGeom prst="line">
            <a:avLst/>
          </a:prstGeom>
          <a:noFill/>
          <a:ln w="12700" cap="flat" cmpd="sng" algn="ctr">
            <a:solidFill>
              <a:srgbClr val="3E8853"/>
            </a:solidFill>
            <a:prstDash val="lgDash"/>
          </a:ln>
          <a:effectLst/>
        </p:spPr>
      </p:cxnSp>
      <p:cxnSp>
        <p:nvCxnSpPr>
          <p:cNvPr id="267" name="Straight Connector 266">
            <a:extLst>
              <a:ext uri="{FF2B5EF4-FFF2-40B4-BE49-F238E27FC236}">
                <a16:creationId xmlns:a16="http://schemas.microsoft.com/office/drawing/2014/main" id="{E476ABD5-1FCE-443A-8707-938B79168D1F}"/>
              </a:ext>
            </a:extLst>
          </p:cNvPr>
          <p:cNvCxnSpPr>
            <a:cxnSpLocks/>
          </p:cNvCxnSpPr>
          <p:nvPr/>
        </p:nvCxnSpPr>
        <p:spPr>
          <a:xfrm flipV="1">
            <a:off x="28246446" y="11060726"/>
            <a:ext cx="222066" cy="744427"/>
          </a:xfrm>
          <a:prstGeom prst="line">
            <a:avLst/>
          </a:prstGeom>
          <a:noFill/>
          <a:ln w="12700" cap="flat" cmpd="sng" algn="ctr">
            <a:solidFill>
              <a:srgbClr val="3E8853"/>
            </a:solidFill>
            <a:prstDash val="lgDash"/>
          </a:ln>
          <a:effectLst/>
        </p:spPr>
      </p:cxnSp>
      <p:cxnSp>
        <p:nvCxnSpPr>
          <p:cNvPr id="268" name="Straight Connector 267">
            <a:extLst>
              <a:ext uri="{FF2B5EF4-FFF2-40B4-BE49-F238E27FC236}">
                <a16:creationId xmlns:a16="http://schemas.microsoft.com/office/drawing/2014/main" id="{BF748751-1C95-4D7B-80BE-9D4AE160AC1E}"/>
              </a:ext>
            </a:extLst>
          </p:cNvPr>
          <p:cNvCxnSpPr>
            <a:cxnSpLocks/>
          </p:cNvCxnSpPr>
          <p:nvPr/>
        </p:nvCxnSpPr>
        <p:spPr>
          <a:xfrm flipV="1">
            <a:off x="28374400" y="11067222"/>
            <a:ext cx="244279" cy="835852"/>
          </a:xfrm>
          <a:prstGeom prst="line">
            <a:avLst/>
          </a:prstGeom>
          <a:noFill/>
          <a:ln w="12700" cap="flat" cmpd="sng" algn="ctr">
            <a:solidFill>
              <a:srgbClr val="3E8853"/>
            </a:solidFill>
            <a:prstDash val="lgDash"/>
          </a:ln>
          <a:effectLst/>
        </p:spPr>
      </p:cxnSp>
      <p:cxnSp>
        <p:nvCxnSpPr>
          <p:cNvPr id="269" name="Straight Connector 268">
            <a:extLst>
              <a:ext uri="{FF2B5EF4-FFF2-40B4-BE49-F238E27FC236}">
                <a16:creationId xmlns:a16="http://schemas.microsoft.com/office/drawing/2014/main" id="{41D81C64-2458-4ECE-A68E-CD58238EB7F6}"/>
              </a:ext>
            </a:extLst>
          </p:cNvPr>
          <p:cNvCxnSpPr>
            <a:cxnSpLocks/>
          </p:cNvCxnSpPr>
          <p:nvPr/>
        </p:nvCxnSpPr>
        <p:spPr>
          <a:xfrm flipV="1">
            <a:off x="28533214" y="11042530"/>
            <a:ext cx="244279" cy="835852"/>
          </a:xfrm>
          <a:prstGeom prst="line">
            <a:avLst/>
          </a:prstGeom>
          <a:noFill/>
          <a:ln w="12700" cap="flat" cmpd="sng" algn="ctr">
            <a:solidFill>
              <a:srgbClr val="3E8853"/>
            </a:solidFill>
            <a:prstDash val="lgDash"/>
          </a:ln>
          <a:effectLst/>
        </p:spPr>
      </p:cxnSp>
      <p:cxnSp>
        <p:nvCxnSpPr>
          <p:cNvPr id="270" name="Straight Connector 269">
            <a:extLst>
              <a:ext uri="{FF2B5EF4-FFF2-40B4-BE49-F238E27FC236}">
                <a16:creationId xmlns:a16="http://schemas.microsoft.com/office/drawing/2014/main" id="{7CCBF8FA-E9E3-4D63-907A-617927591420}"/>
              </a:ext>
            </a:extLst>
          </p:cNvPr>
          <p:cNvCxnSpPr>
            <a:cxnSpLocks/>
          </p:cNvCxnSpPr>
          <p:nvPr/>
        </p:nvCxnSpPr>
        <p:spPr>
          <a:xfrm flipV="1">
            <a:off x="28902693" y="10623457"/>
            <a:ext cx="133758" cy="423390"/>
          </a:xfrm>
          <a:prstGeom prst="line">
            <a:avLst/>
          </a:prstGeom>
          <a:noFill/>
          <a:ln w="12700" cap="flat" cmpd="sng" algn="ctr">
            <a:solidFill>
              <a:srgbClr val="3E8853"/>
            </a:solidFill>
            <a:prstDash val="lgDash"/>
          </a:ln>
          <a:effectLst/>
        </p:spPr>
      </p:cxnSp>
      <p:cxnSp>
        <p:nvCxnSpPr>
          <p:cNvPr id="271" name="Straight Connector 270">
            <a:extLst>
              <a:ext uri="{FF2B5EF4-FFF2-40B4-BE49-F238E27FC236}">
                <a16:creationId xmlns:a16="http://schemas.microsoft.com/office/drawing/2014/main" id="{1939BD02-D100-429C-BB4B-4F037B8312AB}"/>
              </a:ext>
            </a:extLst>
          </p:cNvPr>
          <p:cNvCxnSpPr>
            <a:cxnSpLocks/>
          </p:cNvCxnSpPr>
          <p:nvPr/>
        </p:nvCxnSpPr>
        <p:spPr>
          <a:xfrm flipV="1">
            <a:off x="29038505" y="10606017"/>
            <a:ext cx="138026" cy="436460"/>
          </a:xfrm>
          <a:prstGeom prst="line">
            <a:avLst/>
          </a:prstGeom>
          <a:noFill/>
          <a:ln w="12700" cap="flat" cmpd="sng" algn="ctr">
            <a:solidFill>
              <a:srgbClr val="3E8853"/>
            </a:solidFill>
            <a:prstDash val="lgDash"/>
          </a:ln>
          <a:effectLst/>
        </p:spPr>
      </p:cxnSp>
      <p:cxnSp>
        <p:nvCxnSpPr>
          <p:cNvPr id="272" name="Straight Connector 271">
            <a:extLst>
              <a:ext uri="{FF2B5EF4-FFF2-40B4-BE49-F238E27FC236}">
                <a16:creationId xmlns:a16="http://schemas.microsoft.com/office/drawing/2014/main" id="{082DC294-2E4C-4234-9D62-6504056E27AA}"/>
              </a:ext>
            </a:extLst>
          </p:cNvPr>
          <p:cNvCxnSpPr>
            <a:cxnSpLocks/>
          </p:cNvCxnSpPr>
          <p:nvPr/>
        </p:nvCxnSpPr>
        <p:spPr>
          <a:xfrm flipV="1">
            <a:off x="29172636" y="10619975"/>
            <a:ext cx="128330" cy="422504"/>
          </a:xfrm>
          <a:prstGeom prst="line">
            <a:avLst/>
          </a:prstGeom>
          <a:noFill/>
          <a:ln w="12700" cap="flat" cmpd="sng" algn="ctr">
            <a:solidFill>
              <a:srgbClr val="3E8853"/>
            </a:solidFill>
            <a:prstDash val="lgDash"/>
          </a:ln>
          <a:effectLst/>
        </p:spPr>
      </p:cxnSp>
      <p:cxnSp>
        <p:nvCxnSpPr>
          <p:cNvPr id="273" name="Straight Connector 272">
            <a:extLst>
              <a:ext uri="{FF2B5EF4-FFF2-40B4-BE49-F238E27FC236}">
                <a16:creationId xmlns:a16="http://schemas.microsoft.com/office/drawing/2014/main" id="{81902A59-121B-4A27-9531-1DFD902D0072}"/>
              </a:ext>
            </a:extLst>
          </p:cNvPr>
          <p:cNvCxnSpPr>
            <a:cxnSpLocks/>
          </p:cNvCxnSpPr>
          <p:nvPr/>
        </p:nvCxnSpPr>
        <p:spPr>
          <a:xfrm flipV="1">
            <a:off x="29308036" y="10637414"/>
            <a:ext cx="128775" cy="418219"/>
          </a:xfrm>
          <a:prstGeom prst="line">
            <a:avLst/>
          </a:prstGeom>
          <a:noFill/>
          <a:ln w="12700" cap="flat" cmpd="sng" algn="ctr">
            <a:solidFill>
              <a:srgbClr val="3E8853"/>
            </a:solidFill>
            <a:prstDash val="lgDash"/>
          </a:ln>
          <a:effectLst/>
        </p:spPr>
      </p:cxnSp>
      <p:sp>
        <p:nvSpPr>
          <p:cNvPr id="27" name="Freeform: Shape 26">
            <a:extLst>
              <a:ext uri="{FF2B5EF4-FFF2-40B4-BE49-F238E27FC236}">
                <a16:creationId xmlns:a16="http://schemas.microsoft.com/office/drawing/2014/main" id="{290B1024-964B-478D-A8EB-C89BFC0F1917}"/>
              </a:ext>
            </a:extLst>
          </p:cNvPr>
          <p:cNvSpPr/>
          <p:nvPr/>
        </p:nvSpPr>
        <p:spPr>
          <a:xfrm>
            <a:off x="410153" y="24985277"/>
            <a:ext cx="3501739" cy="1311170"/>
          </a:xfrm>
          <a:custGeom>
            <a:avLst/>
            <a:gdLst>
              <a:gd name="connsiteX0" fmla="*/ 0 w 3501739"/>
              <a:gd name="connsiteY0" fmla="*/ 133793 h 1337932"/>
              <a:gd name="connsiteX1" fmla="*/ 133793 w 3501739"/>
              <a:gd name="connsiteY1" fmla="*/ 0 h 1337932"/>
              <a:gd name="connsiteX2" fmla="*/ 3367946 w 3501739"/>
              <a:gd name="connsiteY2" fmla="*/ 0 h 1337932"/>
              <a:gd name="connsiteX3" fmla="*/ 3501739 w 3501739"/>
              <a:gd name="connsiteY3" fmla="*/ 133793 h 1337932"/>
              <a:gd name="connsiteX4" fmla="*/ 3501739 w 3501739"/>
              <a:gd name="connsiteY4" fmla="*/ 1204139 h 1337932"/>
              <a:gd name="connsiteX5" fmla="*/ 3367946 w 3501739"/>
              <a:gd name="connsiteY5" fmla="*/ 1337932 h 1337932"/>
              <a:gd name="connsiteX6" fmla="*/ 133793 w 3501739"/>
              <a:gd name="connsiteY6" fmla="*/ 1337932 h 1337932"/>
              <a:gd name="connsiteX7" fmla="*/ 0 w 3501739"/>
              <a:gd name="connsiteY7" fmla="*/ 1204139 h 1337932"/>
              <a:gd name="connsiteX8" fmla="*/ 0 w 3501739"/>
              <a:gd name="connsiteY8" fmla="*/ 133793 h 133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739" h="1337932">
                <a:moveTo>
                  <a:pt x="0" y="133793"/>
                </a:moveTo>
                <a:cubicBezTo>
                  <a:pt x="0" y="59901"/>
                  <a:pt x="59901" y="0"/>
                  <a:pt x="133793" y="0"/>
                </a:cubicBezTo>
                <a:lnTo>
                  <a:pt x="3367946" y="0"/>
                </a:lnTo>
                <a:cubicBezTo>
                  <a:pt x="3441838" y="0"/>
                  <a:pt x="3501739" y="59901"/>
                  <a:pt x="3501739" y="133793"/>
                </a:cubicBezTo>
                <a:lnTo>
                  <a:pt x="3501739" y="1204139"/>
                </a:lnTo>
                <a:cubicBezTo>
                  <a:pt x="3501739" y="1278031"/>
                  <a:pt x="3441838" y="1337932"/>
                  <a:pt x="3367946" y="1337932"/>
                </a:cubicBezTo>
                <a:lnTo>
                  <a:pt x="133793" y="1337932"/>
                </a:lnTo>
                <a:cubicBezTo>
                  <a:pt x="59901" y="1337932"/>
                  <a:pt x="0" y="1278031"/>
                  <a:pt x="0" y="1204139"/>
                </a:cubicBezTo>
                <a:lnTo>
                  <a:pt x="0" y="133793"/>
                </a:lnTo>
                <a:close/>
              </a:path>
            </a:pathLst>
          </a:custGeom>
          <a:solidFill>
            <a:srgbClr val="00437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4432" tIns="76017" rIns="94432" bIns="76017"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Detect </a:t>
            </a:r>
            <a:r>
              <a:rPr lang="en-US" sz="2900" b="1" kern="1200" dirty="0">
                <a:solidFill>
                  <a:schemeClr val="bg1"/>
                </a:solidFill>
              </a:rPr>
              <a:t>‘biomarker(s)’ </a:t>
            </a:r>
            <a:r>
              <a:rPr lang="en-US" sz="2900" kern="1200" dirty="0">
                <a:solidFill>
                  <a:schemeClr val="bg1"/>
                </a:solidFill>
              </a:rPr>
              <a:t>to quantify symptoms</a:t>
            </a:r>
            <a:endParaRPr lang="en-GB" sz="2900" kern="1200" dirty="0">
              <a:solidFill>
                <a:schemeClr val="bg1"/>
              </a:solidFill>
            </a:endParaRPr>
          </a:p>
        </p:txBody>
      </p:sp>
      <p:sp>
        <p:nvSpPr>
          <p:cNvPr id="30" name="Freeform: Shape 29">
            <a:extLst>
              <a:ext uri="{FF2B5EF4-FFF2-40B4-BE49-F238E27FC236}">
                <a16:creationId xmlns:a16="http://schemas.microsoft.com/office/drawing/2014/main" id="{A9B4E7EA-F983-412D-B46C-3ABEB574E801}"/>
              </a:ext>
            </a:extLst>
          </p:cNvPr>
          <p:cNvSpPr/>
          <p:nvPr/>
        </p:nvSpPr>
        <p:spPr>
          <a:xfrm>
            <a:off x="760326" y="26287144"/>
            <a:ext cx="192679" cy="1129840"/>
          </a:xfrm>
          <a:custGeom>
            <a:avLst/>
            <a:gdLst/>
            <a:ahLst/>
            <a:cxnLst/>
            <a:rect l="0" t="0" r="0" b="0"/>
            <a:pathLst>
              <a:path>
                <a:moveTo>
                  <a:pt x="0" y="0"/>
                </a:moveTo>
                <a:lnTo>
                  <a:pt x="0" y="1129840"/>
                </a:lnTo>
                <a:lnTo>
                  <a:pt x="192679" y="1129840"/>
                </a:lnTo>
              </a:path>
            </a:pathLst>
          </a:custGeom>
          <a:noFill/>
          <a:ln>
            <a:solidFill>
              <a:srgbClr val="00437E"/>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4" name="Freeform: Shape 33">
            <a:extLst>
              <a:ext uri="{FF2B5EF4-FFF2-40B4-BE49-F238E27FC236}">
                <a16:creationId xmlns:a16="http://schemas.microsoft.com/office/drawing/2014/main" id="{F24D34DC-306D-4A7C-9CED-FBD5D167C92D}"/>
              </a:ext>
            </a:extLst>
          </p:cNvPr>
          <p:cNvSpPr/>
          <p:nvPr/>
        </p:nvSpPr>
        <p:spPr>
          <a:xfrm>
            <a:off x="953006" y="26457344"/>
            <a:ext cx="2775112" cy="1716918"/>
          </a:xfrm>
          <a:custGeom>
            <a:avLst/>
            <a:gdLst>
              <a:gd name="connsiteX0" fmla="*/ 0 w 2775112"/>
              <a:gd name="connsiteY0" fmla="*/ 179858 h 1798575"/>
              <a:gd name="connsiteX1" fmla="*/ 179858 w 2775112"/>
              <a:gd name="connsiteY1" fmla="*/ 0 h 1798575"/>
              <a:gd name="connsiteX2" fmla="*/ 2595255 w 2775112"/>
              <a:gd name="connsiteY2" fmla="*/ 0 h 1798575"/>
              <a:gd name="connsiteX3" fmla="*/ 2775113 w 2775112"/>
              <a:gd name="connsiteY3" fmla="*/ 179858 h 1798575"/>
              <a:gd name="connsiteX4" fmla="*/ 2775112 w 2775112"/>
              <a:gd name="connsiteY4" fmla="*/ 1618718 h 1798575"/>
              <a:gd name="connsiteX5" fmla="*/ 2595254 w 2775112"/>
              <a:gd name="connsiteY5" fmla="*/ 1798576 h 1798575"/>
              <a:gd name="connsiteX6" fmla="*/ 179858 w 2775112"/>
              <a:gd name="connsiteY6" fmla="*/ 1798575 h 1798575"/>
              <a:gd name="connsiteX7" fmla="*/ 0 w 2775112"/>
              <a:gd name="connsiteY7" fmla="*/ 1618717 h 1798575"/>
              <a:gd name="connsiteX8" fmla="*/ 0 w 2775112"/>
              <a:gd name="connsiteY8" fmla="*/ 179858 h 179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5112" h="1798575">
                <a:moveTo>
                  <a:pt x="0" y="179858"/>
                </a:moveTo>
                <a:cubicBezTo>
                  <a:pt x="0" y="80525"/>
                  <a:pt x="80525" y="0"/>
                  <a:pt x="179858" y="0"/>
                </a:cubicBezTo>
                <a:lnTo>
                  <a:pt x="2595255" y="0"/>
                </a:lnTo>
                <a:cubicBezTo>
                  <a:pt x="2694588" y="0"/>
                  <a:pt x="2775113" y="80525"/>
                  <a:pt x="2775113" y="179858"/>
                </a:cubicBezTo>
                <a:cubicBezTo>
                  <a:pt x="2775113" y="659478"/>
                  <a:pt x="2775112" y="1139098"/>
                  <a:pt x="2775112" y="1618718"/>
                </a:cubicBezTo>
                <a:cubicBezTo>
                  <a:pt x="2775112" y="1718051"/>
                  <a:pt x="2694587" y="1798576"/>
                  <a:pt x="2595254" y="1798576"/>
                </a:cubicBezTo>
                <a:lnTo>
                  <a:pt x="179858" y="1798575"/>
                </a:lnTo>
                <a:cubicBezTo>
                  <a:pt x="80525" y="1798575"/>
                  <a:pt x="0" y="1718050"/>
                  <a:pt x="0" y="1618717"/>
                </a:cubicBezTo>
                <a:lnTo>
                  <a:pt x="0" y="179858"/>
                </a:lnTo>
                <a:close/>
              </a:path>
            </a:pathLst>
          </a:custGeom>
          <a:ln>
            <a:solidFill>
              <a:srgbClr val="00437E"/>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398" tIns="83158" rIns="98398" bIns="8315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Limb tremor </a:t>
            </a:r>
            <a:endParaRPr lang="en-GB" sz="2400" kern="1200" dirty="0">
              <a:solidFill>
                <a:schemeClr val="tx1"/>
              </a:solidFill>
            </a:endParaRPr>
          </a:p>
        </p:txBody>
      </p:sp>
      <p:sp>
        <p:nvSpPr>
          <p:cNvPr id="35" name="Freeform: Shape 34">
            <a:extLst>
              <a:ext uri="{FF2B5EF4-FFF2-40B4-BE49-F238E27FC236}">
                <a16:creationId xmlns:a16="http://schemas.microsoft.com/office/drawing/2014/main" id="{7E7B1ABD-33E8-4900-BC2B-7EF7976FEF6A}"/>
              </a:ext>
            </a:extLst>
          </p:cNvPr>
          <p:cNvSpPr/>
          <p:nvPr/>
        </p:nvSpPr>
        <p:spPr>
          <a:xfrm>
            <a:off x="760326" y="26287144"/>
            <a:ext cx="190191" cy="3224920"/>
          </a:xfrm>
          <a:custGeom>
            <a:avLst/>
            <a:gdLst/>
            <a:ahLst/>
            <a:cxnLst/>
            <a:rect l="0" t="0" r="0" b="0"/>
            <a:pathLst>
              <a:path>
                <a:moveTo>
                  <a:pt x="0" y="0"/>
                </a:moveTo>
                <a:lnTo>
                  <a:pt x="0" y="3224920"/>
                </a:lnTo>
                <a:lnTo>
                  <a:pt x="190191" y="3224920"/>
                </a:lnTo>
              </a:path>
            </a:pathLst>
          </a:custGeom>
          <a:noFill/>
          <a:ln>
            <a:solidFill>
              <a:srgbClr val="00437E"/>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mc:AlternateContent xmlns:mc="http://schemas.openxmlformats.org/markup-compatibility/2006" xmlns:a14="http://schemas.microsoft.com/office/drawing/2010/main">
        <mc:Choice Requires="a14">
          <p:sp>
            <p:nvSpPr>
              <p:cNvPr id="36" name="Freeform: Shape 35">
                <a:extLst>
                  <a:ext uri="{FF2B5EF4-FFF2-40B4-BE49-F238E27FC236}">
                    <a16:creationId xmlns:a16="http://schemas.microsoft.com/office/drawing/2014/main" id="{04A1879A-95A0-4D6B-83AB-822ACF5D4E1E}"/>
                  </a:ext>
                </a:extLst>
              </p:cNvPr>
              <p:cNvSpPr/>
              <p:nvPr/>
            </p:nvSpPr>
            <p:spPr>
              <a:xfrm>
                <a:off x="945156" y="28329273"/>
                <a:ext cx="2781320" cy="1741179"/>
              </a:xfrm>
              <a:custGeom>
                <a:avLst/>
                <a:gdLst>
                  <a:gd name="connsiteX0" fmla="*/ 0 w 2781320"/>
                  <a:gd name="connsiteY0" fmla="*/ 206028 h 2060277"/>
                  <a:gd name="connsiteX1" fmla="*/ 206028 w 2781320"/>
                  <a:gd name="connsiteY1" fmla="*/ 0 h 2060277"/>
                  <a:gd name="connsiteX2" fmla="*/ 2575292 w 2781320"/>
                  <a:gd name="connsiteY2" fmla="*/ 0 h 2060277"/>
                  <a:gd name="connsiteX3" fmla="*/ 2781320 w 2781320"/>
                  <a:gd name="connsiteY3" fmla="*/ 206028 h 2060277"/>
                  <a:gd name="connsiteX4" fmla="*/ 2781320 w 2781320"/>
                  <a:gd name="connsiteY4" fmla="*/ 1854249 h 2060277"/>
                  <a:gd name="connsiteX5" fmla="*/ 2575292 w 2781320"/>
                  <a:gd name="connsiteY5" fmla="*/ 2060277 h 2060277"/>
                  <a:gd name="connsiteX6" fmla="*/ 206028 w 2781320"/>
                  <a:gd name="connsiteY6" fmla="*/ 2060277 h 2060277"/>
                  <a:gd name="connsiteX7" fmla="*/ 0 w 2781320"/>
                  <a:gd name="connsiteY7" fmla="*/ 1854249 h 2060277"/>
                  <a:gd name="connsiteX8" fmla="*/ 0 w 2781320"/>
                  <a:gd name="connsiteY8" fmla="*/ 206028 h 206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320" h="2060277">
                    <a:moveTo>
                      <a:pt x="0" y="206028"/>
                    </a:moveTo>
                    <a:cubicBezTo>
                      <a:pt x="0" y="92242"/>
                      <a:pt x="92242" y="0"/>
                      <a:pt x="206028" y="0"/>
                    </a:cubicBezTo>
                    <a:lnTo>
                      <a:pt x="2575292" y="0"/>
                    </a:lnTo>
                    <a:cubicBezTo>
                      <a:pt x="2689078" y="0"/>
                      <a:pt x="2781320" y="92242"/>
                      <a:pt x="2781320" y="206028"/>
                    </a:cubicBezTo>
                    <a:lnTo>
                      <a:pt x="2781320" y="1854249"/>
                    </a:lnTo>
                    <a:cubicBezTo>
                      <a:pt x="2781320" y="1968035"/>
                      <a:pt x="2689078" y="2060277"/>
                      <a:pt x="2575292" y="2060277"/>
                    </a:cubicBezTo>
                    <a:lnTo>
                      <a:pt x="206028" y="2060277"/>
                    </a:lnTo>
                    <a:cubicBezTo>
                      <a:pt x="92242" y="2060277"/>
                      <a:pt x="0" y="1968035"/>
                      <a:pt x="0" y="1854249"/>
                    </a:cubicBezTo>
                    <a:lnTo>
                      <a:pt x="0" y="206028"/>
                    </a:lnTo>
                    <a:close/>
                  </a:path>
                </a:pathLst>
              </a:custGeom>
              <a:ln>
                <a:solidFill>
                  <a:srgbClr val="00437E"/>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063" tIns="90823" rIns="106063" bIns="90823"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Prolonged beta band activity                      </a:t>
                </a:r>
                <a:r>
                  <a:rPr lang="en-GB" sz="2400" kern="1200" dirty="0">
                    <a:solidFill>
                      <a:schemeClr val="tx1"/>
                    </a:solidFill>
                  </a:rPr>
                  <a:t>(</a:t>
                </a:r>
                <a14:m>
                  <m:oMath xmlns:m="http://schemas.openxmlformats.org/officeDocument/2006/math">
                    <m:r>
                      <a:rPr lang="en-US" sz="2400" i="1" kern="1200">
                        <a:solidFill>
                          <a:schemeClr val="tx1"/>
                        </a:solidFill>
                        <a:latin typeface="Cambria Math" panose="02040503050406030204" pitchFamily="18" charset="0"/>
                        <a:ea typeface="Cambria Math" panose="02040503050406030204" pitchFamily="18" charset="0"/>
                      </a:rPr>
                      <m:t>≈ </m:t>
                    </m:r>
                  </m:oMath>
                </a14:m>
                <a:r>
                  <a:rPr lang="en-GB" sz="2400" kern="1200" dirty="0">
                    <a:solidFill>
                      <a:schemeClr val="tx1"/>
                    </a:solidFill>
                  </a:rPr>
                  <a:t>600-1000ms)            in the STN</a:t>
                </a:r>
              </a:p>
            </p:txBody>
          </p:sp>
        </mc:Choice>
        <mc:Fallback xmlns="">
          <p:sp>
            <p:nvSpPr>
              <p:cNvPr id="36" name="Freeform: Shape 35">
                <a:extLst>
                  <a:ext uri="{FF2B5EF4-FFF2-40B4-BE49-F238E27FC236}">
                    <a16:creationId xmlns:a16="http://schemas.microsoft.com/office/drawing/2014/main" id="{04A1879A-95A0-4D6B-83AB-822ACF5D4E1E}"/>
                  </a:ext>
                </a:extLst>
              </p:cNvPr>
              <p:cNvSpPr>
                <a:spLocks noRot="1" noChangeAspect="1" noMove="1" noResize="1" noEditPoints="1" noAdjustHandles="1" noChangeArrowheads="1" noChangeShapeType="1" noTextEdit="1"/>
              </p:cNvSpPr>
              <p:nvPr/>
            </p:nvSpPr>
            <p:spPr>
              <a:xfrm>
                <a:off x="945156" y="28329273"/>
                <a:ext cx="2781320" cy="1741179"/>
              </a:xfrm>
              <a:custGeom>
                <a:avLst/>
                <a:gdLst>
                  <a:gd name="connsiteX0" fmla="*/ 0 w 2781320"/>
                  <a:gd name="connsiteY0" fmla="*/ 206028 h 2060277"/>
                  <a:gd name="connsiteX1" fmla="*/ 206028 w 2781320"/>
                  <a:gd name="connsiteY1" fmla="*/ 0 h 2060277"/>
                  <a:gd name="connsiteX2" fmla="*/ 2575292 w 2781320"/>
                  <a:gd name="connsiteY2" fmla="*/ 0 h 2060277"/>
                  <a:gd name="connsiteX3" fmla="*/ 2781320 w 2781320"/>
                  <a:gd name="connsiteY3" fmla="*/ 206028 h 2060277"/>
                  <a:gd name="connsiteX4" fmla="*/ 2781320 w 2781320"/>
                  <a:gd name="connsiteY4" fmla="*/ 1854249 h 2060277"/>
                  <a:gd name="connsiteX5" fmla="*/ 2575292 w 2781320"/>
                  <a:gd name="connsiteY5" fmla="*/ 2060277 h 2060277"/>
                  <a:gd name="connsiteX6" fmla="*/ 206028 w 2781320"/>
                  <a:gd name="connsiteY6" fmla="*/ 2060277 h 2060277"/>
                  <a:gd name="connsiteX7" fmla="*/ 0 w 2781320"/>
                  <a:gd name="connsiteY7" fmla="*/ 1854249 h 2060277"/>
                  <a:gd name="connsiteX8" fmla="*/ 0 w 2781320"/>
                  <a:gd name="connsiteY8" fmla="*/ 206028 h 206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320" h="2060277">
                    <a:moveTo>
                      <a:pt x="0" y="206028"/>
                    </a:moveTo>
                    <a:cubicBezTo>
                      <a:pt x="0" y="92242"/>
                      <a:pt x="92242" y="0"/>
                      <a:pt x="206028" y="0"/>
                    </a:cubicBezTo>
                    <a:lnTo>
                      <a:pt x="2575292" y="0"/>
                    </a:lnTo>
                    <a:cubicBezTo>
                      <a:pt x="2689078" y="0"/>
                      <a:pt x="2781320" y="92242"/>
                      <a:pt x="2781320" y="206028"/>
                    </a:cubicBezTo>
                    <a:lnTo>
                      <a:pt x="2781320" y="1854249"/>
                    </a:lnTo>
                    <a:cubicBezTo>
                      <a:pt x="2781320" y="1968035"/>
                      <a:pt x="2689078" y="2060277"/>
                      <a:pt x="2575292" y="2060277"/>
                    </a:cubicBezTo>
                    <a:lnTo>
                      <a:pt x="206028" y="2060277"/>
                    </a:lnTo>
                    <a:cubicBezTo>
                      <a:pt x="92242" y="2060277"/>
                      <a:pt x="0" y="1968035"/>
                      <a:pt x="0" y="1854249"/>
                    </a:cubicBezTo>
                    <a:lnTo>
                      <a:pt x="0" y="206028"/>
                    </a:lnTo>
                    <a:close/>
                  </a:path>
                </a:pathLst>
              </a:custGeom>
              <a:blipFill>
                <a:blip r:embed="rId15"/>
                <a:stretch>
                  <a:fillRect r="-38478"/>
                </a:stretch>
              </a:blipFill>
              <a:ln>
                <a:solidFill>
                  <a:srgbClr val="00437E"/>
                </a:solidFill>
              </a:ln>
            </p:spPr>
            <p:txBody>
              <a:bodyPr/>
              <a:lstStyle/>
              <a:p>
                <a:r>
                  <a:rPr lang="en-GB">
                    <a:noFill/>
                  </a:rPr>
                  <a:t> </a:t>
                </a:r>
              </a:p>
            </p:txBody>
          </p:sp>
        </mc:Fallback>
      </mc:AlternateContent>
      <p:sp>
        <p:nvSpPr>
          <p:cNvPr id="37" name="Freeform: Shape 36">
            <a:extLst>
              <a:ext uri="{FF2B5EF4-FFF2-40B4-BE49-F238E27FC236}">
                <a16:creationId xmlns:a16="http://schemas.microsoft.com/office/drawing/2014/main" id="{B61DD7BF-E5BC-4B4B-9D4D-73FBEA3C7CBE}"/>
              </a:ext>
            </a:extLst>
          </p:cNvPr>
          <p:cNvSpPr/>
          <p:nvPr/>
        </p:nvSpPr>
        <p:spPr>
          <a:xfrm>
            <a:off x="4224883" y="24985277"/>
            <a:ext cx="6689374" cy="1304989"/>
          </a:xfrm>
          <a:custGeom>
            <a:avLst/>
            <a:gdLst>
              <a:gd name="connsiteX0" fmla="*/ 0 w 6974351"/>
              <a:gd name="connsiteY0" fmla="*/ 130499 h 1304989"/>
              <a:gd name="connsiteX1" fmla="*/ 130499 w 6974351"/>
              <a:gd name="connsiteY1" fmla="*/ 0 h 1304989"/>
              <a:gd name="connsiteX2" fmla="*/ 6843852 w 6974351"/>
              <a:gd name="connsiteY2" fmla="*/ 0 h 1304989"/>
              <a:gd name="connsiteX3" fmla="*/ 6974351 w 6974351"/>
              <a:gd name="connsiteY3" fmla="*/ 130499 h 1304989"/>
              <a:gd name="connsiteX4" fmla="*/ 6974351 w 6974351"/>
              <a:gd name="connsiteY4" fmla="*/ 1174490 h 1304989"/>
              <a:gd name="connsiteX5" fmla="*/ 6843852 w 6974351"/>
              <a:gd name="connsiteY5" fmla="*/ 1304989 h 1304989"/>
              <a:gd name="connsiteX6" fmla="*/ 130499 w 6974351"/>
              <a:gd name="connsiteY6" fmla="*/ 1304989 h 1304989"/>
              <a:gd name="connsiteX7" fmla="*/ 0 w 6974351"/>
              <a:gd name="connsiteY7" fmla="*/ 1174490 h 1304989"/>
              <a:gd name="connsiteX8" fmla="*/ 0 w 6974351"/>
              <a:gd name="connsiteY8" fmla="*/ 130499 h 130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4351" h="1304989">
                <a:moveTo>
                  <a:pt x="0" y="130499"/>
                </a:moveTo>
                <a:cubicBezTo>
                  <a:pt x="0" y="58426"/>
                  <a:pt x="58426" y="0"/>
                  <a:pt x="130499" y="0"/>
                </a:cubicBezTo>
                <a:lnTo>
                  <a:pt x="6843852" y="0"/>
                </a:lnTo>
                <a:cubicBezTo>
                  <a:pt x="6915925" y="0"/>
                  <a:pt x="6974351" y="58426"/>
                  <a:pt x="6974351" y="130499"/>
                </a:cubicBezTo>
                <a:lnTo>
                  <a:pt x="6974351" y="1174490"/>
                </a:lnTo>
                <a:cubicBezTo>
                  <a:pt x="6974351" y="1246563"/>
                  <a:pt x="6915925" y="1304989"/>
                  <a:pt x="6843852" y="1304989"/>
                </a:cubicBezTo>
                <a:lnTo>
                  <a:pt x="130499" y="1304989"/>
                </a:lnTo>
                <a:cubicBezTo>
                  <a:pt x="58426" y="1304989"/>
                  <a:pt x="0" y="1246563"/>
                  <a:pt x="0" y="1174490"/>
                </a:cubicBezTo>
                <a:lnTo>
                  <a:pt x="0" y="130499"/>
                </a:lnTo>
                <a:close/>
              </a:path>
            </a:pathLst>
          </a:custGeom>
          <a:solidFill>
            <a:srgbClr val="FF7F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3467" tIns="75052" rIns="93467" bIns="75052"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Uses </a:t>
            </a:r>
            <a:r>
              <a:rPr lang="en-US" sz="2900" b="1" kern="1200" dirty="0">
                <a:solidFill>
                  <a:schemeClr val="bg1"/>
                </a:solidFill>
              </a:rPr>
              <a:t>complex algorithms </a:t>
            </a:r>
            <a:r>
              <a:rPr lang="en-US" sz="2900" kern="1200" dirty="0">
                <a:solidFill>
                  <a:schemeClr val="bg1"/>
                </a:solidFill>
              </a:rPr>
              <a:t>to adjust stimulation parameters accordingly</a:t>
            </a:r>
            <a:endParaRPr lang="en-GB" sz="2900" kern="1200" dirty="0">
              <a:solidFill>
                <a:schemeClr val="bg1"/>
              </a:solidFill>
            </a:endParaRPr>
          </a:p>
        </p:txBody>
      </p:sp>
      <p:sp>
        <p:nvSpPr>
          <p:cNvPr id="7" name="Rectangle: Top Corners Rounded 6">
            <a:extLst>
              <a:ext uri="{FF2B5EF4-FFF2-40B4-BE49-F238E27FC236}">
                <a16:creationId xmlns:a16="http://schemas.microsoft.com/office/drawing/2014/main" id="{1C4182B2-6707-4C42-A3C3-382127DF9DAF}"/>
              </a:ext>
            </a:extLst>
          </p:cNvPr>
          <p:cNvSpPr/>
          <p:nvPr/>
        </p:nvSpPr>
        <p:spPr>
          <a:xfrm>
            <a:off x="11349583" y="6772180"/>
            <a:ext cx="19292071" cy="1079354"/>
          </a:xfrm>
          <a:prstGeom prst="round2SameRect">
            <a:avLst>
              <a:gd name="adj1" fmla="val 50000"/>
              <a:gd name="adj2" fmla="val 0"/>
            </a:avLst>
          </a:prstGeom>
          <a:solidFill>
            <a:srgbClr val="00437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5400" dirty="0"/>
              <a:t>5. Amplitude Modulation Algorithms</a:t>
            </a:r>
          </a:p>
        </p:txBody>
      </p:sp>
      <p:sp>
        <p:nvSpPr>
          <p:cNvPr id="9" name="Left Brace 8">
            <a:extLst>
              <a:ext uri="{FF2B5EF4-FFF2-40B4-BE49-F238E27FC236}">
                <a16:creationId xmlns:a16="http://schemas.microsoft.com/office/drawing/2014/main" id="{AE1F0949-879B-4EF4-99C6-733BB0294DBD}"/>
              </a:ext>
            </a:extLst>
          </p:cNvPr>
          <p:cNvSpPr/>
          <p:nvPr/>
        </p:nvSpPr>
        <p:spPr>
          <a:xfrm rot="16200000">
            <a:off x="25172294" y="9701555"/>
            <a:ext cx="829733" cy="9144862"/>
          </a:xfrm>
          <a:prstGeom prst="leftBrace">
            <a:avLst/>
          </a:prstGeom>
          <a:ln>
            <a:solidFill>
              <a:srgbClr val="00437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CB68E09B-1874-478A-8829-CD840E24353F}"/>
              </a:ext>
            </a:extLst>
          </p:cNvPr>
          <p:cNvSpPr txBox="1"/>
          <p:nvPr/>
        </p:nvSpPr>
        <p:spPr>
          <a:xfrm>
            <a:off x="23641666" y="14688853"/>
            <a:ext cx="4033661" cy="584775"/>
          </a:xfrm>
          <a:prstGeom prst="rect">
            <a:avLst/>
          </a:prstGeom>
          <a:noFill/>
        </p:spPr>
        <p:txBody>
          <a:bodyPr wrap="square" rtlCol="0">
            <a:spAutoFit/>
          </a:bodyPr>
          <a:lstStyle/>
          <a:p>
            <a:r>
              <a:rPr lang="en-GB" sz="3200" dirty="0">
                <a:solidFill>
                  <a:srgbClr val="00437E"/>
                </a:solidFill>
              </a:rPr>
              <a:t>Frequency Modulation</a:t>
            </a:r>
          </a:p>
        </p:txBody>
      </p:sp>
      <p:pic>
        <p:nvPicPr>
          <p:cNvPr id="106" name="Content Placeholder 6">
            <a:extLst>
              <a:ext uri="{FF2B5EF4-FFF2-40B4-BE49-F238E27FC236}">
                <a16:creationId xmlns:a16="http://schemas.microsoft.com/office/drawing/2014/main" id="{E2DC9A6E-9D8A-4A71-B740-EF2259FBBD2A}"/>
              </a:ext>
            </a:extLst>
          </p:cNvPr>
          <p:cNvPicPr>
            <a:picLocks noChangeAspect="1"/>
          </p:cNvPicPr>
          <p:nvPr/>
        </p:nvPicPr>
        <p:blipFill rotWithShape="1">
          <a:blip r:embed="rId16"/>
          <a:srcRect l="1366" t="3174"/>
          <a:stretch/>
        </p:blipFill>
        <p:spPr>
          <a:xfrm>
            <a:off x="11723068" y="18589265"/>
            <a:ext cx="5502126" cy="3813470"/>
          </a:xfrm>
          <a:prstGeom prst="rect">
            <a:avLst/>
          </a:prstGeom>
        </p:spPr>
      </p:pic>
      <p:grpSp>
        <p:nvGrpSpPr>
          <p:cNvPr id="113" name="Group 112">
            <a:extLst>
              <a:ext uri="{FF2B5EF4-FFF2-40B4-BE49-F238E27FC236}">
                <a16:creationId xmlns:a16="http://schemas.microsoft.com/office/drawing/2014/main" id="{DB4437D7-FD49-4C76-984C-F1B10CF57F46}"/>
              </a:ext>
            </a:extLst>
          </p:cNvPr>
          <p:cNvGrpSpPr/>
          <p:nvPr/>
        </p:nvGrpSpPr>
        <p:grpSpPr>
          <a:xfrm>
            <a:off x="11657520" y="16917913"/>
            <a:ext cx="5771183" cy="1648155"/>
            <a:chOff x="11657520" y="16917913"/>
            <a:chExt cx="5771183" cy="1648155"/>
          </a:xfrm>
        </p:grpSpPr>
        <p:pic>
          <p:nvPicPr>
            <p:cNvPr id="107" name="Picture 106">
              <a:extLst>
                <a:ext uri="{FF2B5EF4-FFF2-40B4-BE49-F238E27FC236}">
                  <a16:creationId xmlns:a16="http://schemas.microsoft.com/office/drawing/2014/main" id="{E6572B1E-EEAA-4C2F-96FA-E82C531FADE3}"/>
                </a:ext>
              </a:extLst>
            </p:cNvPr>
            <p:cNvPicPr>
              <a:picLocks noChangeAspect="1"/>
            </p:cNvPicPr>
            <p:nvPr/>
          </p:nvPicPr>
          <p:blipFill rotWithShape="1">
            <a:blip r:embed="rId17"/>
            <a:srcRect r="52504"/>
            <a:stretch/>
          </p:blipFill>
          <p:spPr>
            <a:xfrm>
              <a:off x="14636303" y="17085885"/>
              <a:ext cx="2792400" cy="1480183"/>
            </a:xfrm>
            <a:prstGeom prst="rect">
              <a:avLst/>
            </a:prstGeom>
          </p:spPr>
        </p:pic>
        <p:pic>
          <p:nvPicPr>
            <p:cNvPr id="13" name="Picture 12">
              <a:extLst>
                <a:ext uri="{FF2B5EF4-FFF2-40B4-BE49-F238E27FC236}">
                  <a16:creationId xmlns:a16="http://schemas.microsoft.com/office/drawing/2014/main" id="{0883910E-7BA8-41DD-A3E1-B1A6596C3075}"/>
                </a:ext>
              </a:extLst>
            </p:cNvPr>
            <p:cNvPicPr>
              <a:picLocks noChangeAspect="1"/>
            </p:cNvPicPr>
            <p:nvPr/>
          </p:nvPicPr>
          <p:blipFill rotWithShape="1">
            <a:blip r:embed="rId17"/>
            <a:srcRect l="50224" r="2279"/>
            <a:stretch/>
          </p:blipFill>
          <p:spPr>
            <a:xfrm>
              <a:off x="11657520" y="16917913"/>
              <a:ext cx="2792400" cy="1480183"/>
            </a:xfrm>
            <a:prstGeom prst="rect">
              <a:avLst/>
            </a:prstGeom>
          </p:spPr>
        </p:pic>
      </p:grpSp>
      <p:sp>
        <p:nvSpPr>
          <p:cNvPr id="121" name="Rectangle: Rounded Corners 120">
            <a:extLst>
              <a:ext uri="{FF2B5EF4-FFF2-40B4-BE49-F238E27FC236}">
                <a16:creationId xmlns:a16="http://schemas.microsoft.com/office/drawing/2014/main" id="{B287B7A2-9F71-4D39-8D6C-5640E36D507B}"/>
              </a:ext>
            </a:extLst>
          </p:cNvPr>
          <p:cNvSpPr/>
          <p:nvPr/>
        </p:nvSpPr>
        <p:spPr>
          <a:xfrm>
            <a:off x="17818342" y="21195141"/>
            <a:ext cx="2784595" cy="724764"/>
          </a:xfrm>
          <a:prstGeom prst="roundRect">
            <a:avLst/>
          </a:prstGeom>
          <a:solidFill>
            <a:srgbClr val="FF7F0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ea typeface="+mn-ea"/>
                <a:cs typeface="+mn-cs"/>
              </a:rPr>
              <a:t>Short Delays</a:t>
            </a:r>
          </a:p>
        </p:txBody>
      </p:sp>
      <p:sp>
        <p:nvSpPr>
          <p:cNvPr id="122" name="Rectangle: Rounded Corners 121">
            <a:extLst>
              <a:ext uri="{FF2B5EF4-FFF2-40B4-BE49-F238E27FC236}">
                <a16:creationId xmlns:a16="http://schemas.microsoft.com/office/drawing/2014/main" id="{9721913A-B908-463C-A442-4273B7A6123F}"/>
              </a:ext>
            </a:extLst>
          </p:cNvPr>
          <p:cNvSpPr/>
          <p:nvPr/>
        </p:nvSpPr>
        <p:spPr>
          <a:xfrm>
            <a:off x="17818342" y="17886639"/>
            <a:ext cx="2818863" cy="710362"/>
          </a:xfrm>
          <a:prstGeom prst="roundRect">
            <a:avLst/>
          </a:prstGeom>
          <a:solidFill>
            <a:srgbClr val="FF7F0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ea typeface="+mn-ea"/>
                <a:cs typeface="+mn-cs"/>
              </a:rPr>
              <a:t>Closed-Loop Control</a:t>
            </a:r>
          </a:p>
        </p:txBody>
      </p:sp>
      <p:sp>
        <p:nvSpPr>
          <p:cNvPr id="123" name="Rectangle: Rounded Corners 122">
            <a:extLst>
              <a:ext uri="{FF2B5EF4-FFF2-40B4-BE49-F238E27FC236}">
                <a16:creationId xmlns:a16="http://schemas.microsoft.com/office/drawing/2014/main" id="{7F38630E-027F-4360-8BE2-50147AD925B8}"/>
              </a:ext>
            </a:extLst>
          </p:cNvPr>
          <p:cNvSpPr/>
          <p:nvPr/>
        </p:nvSpPr>
        <p:spPr>
          <a:xfrm>
            <a:off x="17818342" y="19542278"/>
            <a:ext cx="2780195" cy="710362"/>
          </a:xfrm>
          <a:prstGeom prst="roundRect">
            <a:avLst/>
          </a:prstGeom>
          <a:solidFill>
            <a:srgbClr val="FF7F0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dirty="0">
                <a:ln>
                  <a:noFill/>
                </a:ln>
                <a:solidFill>
                  <a:prstClr val="white"/>
                </a:solidFill>
                <a:effectLst/>
                <a:uLnTx/>
                <a:uFillTx/>
              </a:rPr>
              <a:t>Wireless System</a:t>
            </a:r>
          </a:p>
        </p:txBody>
      </p:sp>
      <p:pic>
        <p:nvPicPr>
          <p:cNvPr id="164" name="Picture 163">
            <a:extLst>
              <a:ext uri="{FF2B5EF4-FFF2-40B4-BE49-F238E27FC236}">
                <a16:creationId xmlns:a16="http://schemas.microsoft.com/office/drawing/2014/main" id="{6400005A-1348-4997-9018-0861B68A13CD}"/>
              </a:ext>
            </a:extLst>
          </p:cNvPr>
          <p:cNvPicPr>
            <a:picLocks noChangeAspect="1"/>
          </p:cNvPicPr>
          <p:nvPr/>
        </p:nvPicPr>
        <p:blipFill rotWithShape="1">
          <a:blip r:embed="rId18"/>
          <a:srcRect l="7198" r="5767"/>
          <a:stretch/>
        </p:blipFill>
        <p:spPr>
          <a:xfrm>
            <a:off x="31085651" y="8316315"/>
            <a:ext cx="11212579" cy="4749417"/>
          </a:xfrm>
          <a:prstGeom prst="rect">
            <a:avLst/>
          </a:prstGeom>
          <a:ln w="38100">
            <a:solidFill>
              <a:srgbClr val="003B79"/>
            </a:solidFill>
          </a:ln>
        </p:spPr>
      </p:pic>
      <p:sp>
        <p:nvSpPr>
          <p:cNvPr id="8" name="Rectangle: Rounded Corners 7">
            <a:extLst>
              <a:ext uri="{FF2B5EF4-FFF2-40B4-BE49-F238E27FC236}">
                <a16:creationId xmlns:a16="http://schemas.microsoft.com/office/drawing/2014/main" id="{B16ADED5-8057-4F7C-AE25-61DD3D165091}"/>
              </a:ext>
            </a:extLst>
          </p:cNvPr>
          <p:cNvSpPr/>
          <p:nvPr/>
        </p:nvSpPr>
        <p:spPr>
          <a:xfrm>
            <a:off x="462951" y="12955457"/>
            <a:ext cx="10460635" cy="1034278"/>
          </a:xfrm>
          <a:prstGeom prst="roundRect">
            <a:avLst/>
          </a:prstGeom>
          <a:solidFill>
            <a:srgbClr val="00437E"/>
          </a:solidFill>
          <a:ln w="15875" cap="flat" cmpd="sng" algn="ctr">
            <a:noFill/>
            <a:prstDash val="solid"/>
          </a:ln>
          <a:effectLst/>
        </p:spPr>
        <p:txBody>
          <a:bodyPr rtlCol="0" anchor="ctr"/>
          <a:lstStyle/>
          <a:p>
            <a:pPr lvl="0" algn="ctr"/>
            <a:r>
              <a:rPr lang="en-US" sz="5400" dirty="0">
                <a:solidFill>
                  <a:srgbClr val="EEECE1"/>
                </a:solidFill>
              </a:rPr>
              <a:t>2. DBS</a:t>
            </a:r>
            <a:endParaRPr lang="en-GB" sz="5400" dirty="0">
              <a:solidFill>
                <a:srgbClr val="000000"/>
              </a:solidFill>
            </a:endParaRPr>
          </a:p>
        </p:txBody>
      </p:sp>
      <p:sp>
        <p:nvSpPr>
          <p:cNvPr id="14" name="Rectangle: Rounded Corners 13">
            <a:extLst>
              <a:ext uri="{FF2B5EF4-FFF2-40B4-BE49-F238E27FC236}">
                <a16:creationId xmlns:a16="http://schemas.microsoft.com/office/drawing/2014/main" id="{6F632BC3-792C-42CF-BC34-A367DABF6936}"/>
              </a:ext>
            </a:extLst>
          </p:cNvPr>
          <p:cNvSpPr/>
          <p:nvPr/>
        </p:nvSpPr>
        <p:spPr>
          <a:xfrm>
            <a:off x="462952" y="6772180"/>
            <a:ext cx="10460636" cy="1077210"/>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2"/>
                </a:solidFill>
              </a:rPr>
              <a:t>1. What Is Parkinson's Disease?</a:t>
            </a:r>
          </a:p>
        </p:txBody>
      </p:sp>
      <p:sp>
        <p:nvSpPr>
          <p:cNvPr id="51" name="Rectangle: Rounded Corners 50">
            <a:extLst>
              <a:ext uri="{FF2B5EF4-FFF2-40B4-BE49-F238E27FC236}">
                <a16:creationId xmlns:a16="http://schemas.microsoft.com/office/drawing/2014/main" id="{AAFC78FE-0123-4878-BE9C-AB617C9F3A7D}"/>
              </a:ext>
            </a:extLst>
          </p:cNvPr>
          <p:cNvSpPr/>
          <p:nvPr/>
        </p:nvSpPr>
        <p:spPr>
          <a:xfrm>
            <a:off x="11349583" y="15915342"/>
            <a:ext cx="9365841"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6. Wireless 2100 System</a:t>
            </a:r>
            <a:endParaRPr lang="en-GB" sz="5400" dirty="0">
              <a:solidFill>
                <a:schemeClr val="bg1"/>
              </a:solidFill>
            </a:endParaRPr>
          </a:p>
        </p:txBody>
      </p:sp>
      <p:sp>
        <p:nvSpPr>
          <p:cNvPr id="53" name="Rectangle: Rounded Corners 52">
            <a:extLst>
              <a:ext uri="{FF2B5EF4-FFF2-40B4-BE49-F238E27FC236}">
                <a16:creationId xmlns:a16="http://schemas.microsoft.com/office/drawing/2014/main" id="{9C6C0651-B2E6-40A9-9C65-F48107CBE6E7}"/>
              </a:ext>
            </a:extLst>
          </p:cNvPr>
          <p:cNvSpPr/>
          <p:nvPr/>
        </p:nvSpPr>
        <p:spPr>
          <a:xfrm>
            <a:off x="425398" y="17756968"/>
            <a:ext cx="10460635" cy="1034278"/>
          </a:xfrm>
          <a:prstGeom prst="roundRect">
            <a:avLst/>
          </a:prstGeom>
          <a:solidFill>
            <a:srgbClr val="C00000"/>
          </a:solidFill>
          <a:ln w="15875" cap="flat" cmpd="sng" algn="ctr">
            <a:noFill/>
            <a:prstDash val="solid"/>
          </a:ln>
          <a:effectLst/>
        </p:spPr>
        <p:txBody>
          <a:bodyPr rtlCol="0" anchor="ctr"/>
          <a:lstStyle/>
          <a:p>
            <a:pPr lvl="0" algn="ctr"/>
            <a:r>
              <a:rPr lang="en-US" sz="5400" dirty="0">
                <a:solidFill>
                  <a:srgbClr val="EEECE1"/>
                </a:solidFill>
              </a:rPr>
              <a:t>3. Traditional DBS</a:t>
            </a:r>
            <a:endParaRPr lang="en-GB" sz="5400" dirty="0">
              <a:solidFill>
                <a:srgbClr val="000000"/>
              </a:solidFill>
            </a:endParaRPr>
          </a:p>
        </p:txBody>
      </p:sp>
      <p:sp>
        <p:nvSpPr>
          <p:cNvPr id="54" name="Rectangle: Rounded Corners 53">
            <a:extLst>
              <a:ext uri="{FF2B5EF4-FFF2-40B4-BE49-F238E27FC236}">
                <a16:creationId xmlns:a16="http://schemas.microsoft.com/office/drawing/2014/main" id="{F97D2FE4-C59E-4537-A4BA-61AA9748F7DB}"/>
              </a:ext>
            </a:extLst>
          </p:cNvPr>
          <p:cNvSpPr/>
          <p:nvPr/>
        </p:nvSpPr>
        <p:spPr>
          <a:xfrm>
            <a:off x="456871" y="23653832"/>
            <a:ext cx="10460635" cy="1034278"/>
          </a:xfrm>
          <a:prstGeom prst="roundRect">
            <a:avLst/>
          </a:prstGeom>
          <a:solidFill>
            <a:srgbClr val="FF7F00"/>
          </a:solidFill>
          <a:ln w="15875" cap="flat" cmpd="sng" algn="ctr">
            <a:noFill/>
            <a:prstDash val="solid"/>
          </a:ln>
          <a:effectLst/>
        </p:spPr>
        <p:txBody>
          <a:bodyPr rtlCol="0" anchor="ctr"/>
          <a:lstStyle/>
          <a:p>
            <a:pPr algn="ctr"/>
            <a:r>
              <a:rPr lang="en-US" sz="5400" dirty="0">
                <a:solidFill>
                  <a:srgbClr val="EEECE1"/>
                </a:solidFill>
              </a:rPr>
              <a:t>4. Closed-Loop Adaptive DBS</a:t>
            </a:r>
            <a:endParaRPr lang="en-GB" sz="5400" dirty="0">
              <a:solidFill>
                <a:srgbClr val="000000"/>
              </a:solidFill>
            </a:endParaRPr>
          </a:p>
        </p:txBody>
      </p:sp>
      <p:sp>
        <p:nvSpPr>
          <p:cNvPr id="57" name="Rectangle: Rounded Corners 56">
            <a:extLst>
              <a:ext uri="{FF2B5EF4-FFF2-40B4-BE49-F238E27FC236}">
                <a16:creationId xmlns:a16="http://schemas.microsoft.com/office/drawing/2014/main" id="{EBC56F15-11D5-4A65-B293-768428289E4E}"/>
              </a:ext>
            </a:extLst>
          </p:cNvPr>
          <p:cNvSpPr/>
          <p:nvPr/>
        </p:nvSpPr>
        <p:spPr>
          <a:xfrm>
            <a:off x="21279483" y="15915472"/>
            <a:ext cx="9365841"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7. System In Operation</a:t>
            </a:r>
            <a:endParaRPr lang="en-GB" sz="5400" dirty="0">
              <a:solidFill>
                <a:schemeClr val="bg1"/>
              </a:solidFill>
            </a:endParaRPr>
          </a:p>
        </p:txBody>
      </p:sp>
      <p:sp>
        <p:nvSpPr>
          <p:cNvPr id="58" name="Rectangle: Rounded Corners 57">
            <a:extLst>
              <a:ext uri="{FF2B5EF4-FFF2-40B4-BE49-F238E27FC236}">
                <a16:creationId xmlns:a16="http://schemas.microsoft.com/office/drawing/2014/main" id="{95877E7A-8C01-4936-AB20-FCA86F89256F}"/>
              </a:ext>
            </a:extLst>
          </p:cNvPr>
          <p:cNvSpPr/>
          <p:nvPr/>
        </p:nvSpPr>
        <p:spPr>
          <a:xfrm>
            <a:off x="31054359" y="6778492"/>
            <a:ext cx="11286452"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10. Threshold Triggered</a:t>
            </a:r>
            <a:r>
              <a:rPr lang="en-GB" sz="5400" dirty="0">
                <a:solidFill>
                  <a:schemeClr val="bg1"/>
                </a:solidFill>
              </a:rPr>
              <a:t> Stimulation</a:t>
            </a:r>
            <a:endParaRPr lang="en-US" sz="5400" dirty="0">
              <a:solidFill>
                <a:schemeClr val="bg1"/>
              </a:solidFill>
            </a:endParaRPr>
          </a:p>
        </p:txBody>
      </p:sp>
      <p:sp>
        <p:nvSpPr>
          <p:cNvPr id="59" name="Rectangle: Rounded Corners 58">
            <a:extLst>
              <a:ext uri="{FF2B5EF4-FFF2-40B4-BE49-F238E27FC236}">
                <a16:creationId xmlns:a16="http://schemas.microsoft.com/office/drawing/2014/main" id="{302F887E-F8BA-4B46-819B-FA1803AA07B5}"/>
              </a:ext>
            </a:extLst>
          </p:cNvPr>
          <p:cNvSpPr/>
          <p:nvPr/>
        </p:nvSpPr>
        <p:spPr>
          <a:xfrm>
            <a:off x="21158795" y="22997084"/>
            <a:ext cx="9365841"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9. Experimental Setup</a:t>
            </a:r>
            <a:endParaRPr lang="en-GB" sz="5400" dirty="0">
              <a:solidFill>
                <a:schemeClr val="bg1"/>
              </a:solidFill>
            </a:endParaRPr>
          </a:p>
        </p:txBody>
      </p:sp>
      <p:pic>
        <p:nvPicPr>
          <p:cNvPr id="62" name="Picture 61">
            <a:extLst>
              <a:ext uri="{FF2B5EF4-FFF2-40B4-BE49-F238E27FC236}">
                <a16:creationId xmlns:a16="http://schemas.microsoft.com/office/drawing/2014/main" id="{EBE66CAD-0471-4F20-94AB-E6CE8B16ABDB}"/>
              </a:ext>
            </a:extLst>
          </p:cNvPr>
          <p:cNvPicPr>
            <a:picLocks noChangeAspect="1"/>
          </p:cNvPicPr>
          <p:nvPr/>
        </p:nvPicPr>
        <p:blipFill>
          <a:blip r:embed="rId19"/>
          <a:stretch>
            <a:fillRect/>
          </a:stretch>
        </p:blipFill>
        <p:spPr>
          <a:xfrm>
            <a:off x="21266023" y="24398942"/>
            <a:ext cx="9317617" cy="3896052"/>
          </a:xfrm>
          <a:prstGeom prst="rect">
            <a:avLst/>
          </a:prstGeom>
        </p:spPr>
      </p:pic>
      <p:sp>
        <p:nvSpPr>
          <p:cNvPr id="74" name="Rectangle 73">
            <a:extLst>
              <a:ext uri="{FF2B5EF4-FFF2-40B4-BE49-F238E27FC236}">
                <a16:creationId xmlns:a16="http://schemas.microsoft.com/office/drawing/2014/main" id="{DAE8980A-986D-457A-86D7-5850024669A2}"/>
              </a:ext>
            </a:extLst>
          </p:cNvPr>
          <p:cNvSpPr/>
          <p:nvPr/>
        </p:nvSpPr>
        <p:spPr>
          <a:xfrm>
            <a:off x="11240196" y="24472652"/>
            <a:ext cx="9417799" cy="5914819"/>
          </a:xfrm>
          <a:prstGeom prst="rect">
            <a:avLst/>
          </a:prstGeom>
          <a:ln>
            <a:noFill/>
          </a:ln>
        </p:spPr>
      </p:sp>
      <p:sp>
        <p:nvSpPr>
          <p:cNvPr id="75" name="Freeform: Shape 74">
            <a:extLst>
              <a:ext uri="{FF2B5EF4-FFF2-40B4-BE49-F238E27FC236}">
                <a16:creationId xmlns:a16="http://schemas.microsoft.com/office/drawing/2014/main" id="{EA998208-A5DA-451C-897A-02C18A2B6CBA}"/>
              </a:ext>
            </a:extLst>
          </p:cNvPr>
          <p:cNvSpPr/>
          <p:nvPr/>
        </p:nvSpPr>
        <p:spPr>
          <a:xfrm>
            <a:off x="11244840" y="24472652"/>
            <a:ext cx="4396500" cy="800629"/>
          </a:xfrm>
          <a:custGeom>
            <a:avLst/>
            <a:gdLst>
              <a:gd name="connsiteX0" fmla="*/ 0 w 4396500"/>
              <a:gd name="connsiteY0" fmla="*/ 0 h 800629"/>
              <a:gd name="connsiteX1" fmla="*/ 4396500 w 4396500"/>
              <a:gd name="connsiteY1" fmla="*/ 0 h 800629"/>
              <a:gd name="connsiteX2" fmla="*/ 4396500 w 4396500"/>
              <a:gd name="connsiteY2" fmla="*/ 800629 h 800629"/>
              <a:gd name="connsiteX3" fmla="*/ 0 w 4396500"/>
              <a:gd name="connsiteY3" fmla="*/ 800629 h 800629"/>
              <a:gd name="connsiteX4" fmla="*/ 0 w 4396500"/>
              <a:gd name="connsiteY4" fmla="*/ 0 h 8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800629">
                <a:moveTo>
                  <a:pt x="0" y="0"/>
                </a:moveTo>
                <a:lnTo>
                  <a:pt x="4396500" y="0"/>
                </a:lnTo>
                <a:lnTo>
                  <a:pt x="4396500" y="800629"/>
                </a:lnTo>
                <a:lnTo>
                  <a:pt x="0" y="800629"/>
                </a:lnTo>
                <a:lnTo>
                  <a:pt x="0" y="0"/>
                </a:lnTo>
                <a:close/>
              </a:path>
            </a:pathLst>
          </a:custGeom>
          <a:solidFill>
            <a:srgbClr val="FF7F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a:t>Threshold Triggered</a:t>
            </a:r>
            <a:endParaRPr lang="en-GB" sz="3600" kern="1200" dirty="0"/>
          </a:p>
        </p:txBody>
      </p:sp>
      <p:sp>
        <p:nvSpPr>
          <p:cNvPr id="76" name="Freeform: Shape 75">
            <a:extLst>
              <a:ext uri="{FF2B5EF4-FFF2-40B4-BE49-F238E27FC236}">
                <a16:creationId xmlns:a16="http://schemas.microsoft.com/office/drawing/2014/main" id="{76621385-C601-4CBB-8B2E-8B919A35F8C8}"/>
              </a:ext>
            </a:extLst>
          </p:cNvPr>
          <p:cNvSpPr/>
          <p:nvPr/>
        </p:nvSpPr>
        <p:spPr>
          <a:xfrm>
            <a:off x="11244840" y="25273282"/>
            <a:ext cx="4396500" cy="4735428"/>
          </a:xfrm>
          <a:custGeom>
            <a:avLst/>
            <a:gdLst>
              <a:gd name="connsiteX0" fmla="*/ 0 w 4396500"/>
              <a:gd name="connsiteY0" fmla="*/ 0 h 5114189"/>
              <a:gd name="connsiteX1" fmla="*/ 4396500 w 4396500"/>
              <a:gd name="connsiteY1" fmla="*/ 0 h 5114189"/>
              <a:gd name="connsiteX2" fmla="*/ 4396500 w 4396500"/>
              <a:gd name="connsiteY2" fmla="*/ 5114189 h 5114189"/>
              <a:gd name="connsiteX3" fmla="*/ 0 w 4396500"/>
              <a:gd name="connsiteY3" fmla="*/ 5114189 h 5114189"/>
              <a:gd name="connsiteX4" fmla="*/ 0 w 4396500"/>
              <a:gd name="connsiteY4" fmla="*/ 0 h 5114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5114189">
                <a:moveTo>
                  <a:pt x="0" y="0"/>
                </a:moveTo>
                <a:lnTo>
                  <a:pt x="4396500" y="0"/>
                </a:lnTo>
                <a:lnTo>
                  <a:pt x="4396500" y="5114189"/>
                </a:lnTo>
                <a:lnTo>
                  <a:pt x="0" y="5114189"/>
                </a:lnTo>
                <a:lnTo>
                  <a:pt x="0" y="0"/>
                </a:lnTo>
                <a:close/>
              </a:path>
            </a:pathLst>
          </a:custGeom>
          <a:solidFill>
            <a:srgbClr val="FFD5AB">
              <a:alpha val="89804"/>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Threshold triggered</a:t>
            </a:r>
            <a:endParaRPr lang="en-GB" sz="3200" kern="1200" dirty="0"/>
          </a:p>
          <a:p>
            <a:pPr marL="285750" lvl="1" indent="-285750" algn="l" defTabSz="1422400">
              <a:lnSpc>
                <a:spcPct val="90000"/>
              </a:lnSpc>
              <a:spcBef>
                <a:spcPct val="0"/>
              </a:spcBef>
              <a:spcAft>
                <a:spcPct val="15000"/>
              </a:spcAft>
              <a:buChar char="•"/>
            </a:pPr>
            <a:endParaRPr lang="en-GB" sz="3200" kern="1200" dirty="0"/>
          </a:p>
          <a:p>
            <a:pPr marL="285750" lvl="1" indent="-285750" algn="l" defTabSz="1422400">
              <a:lnSpc>
                <a:spcPct val="90000"/>
              </a:lnSpc>
              <a:spcBef>
                <a:spcPct val="0"/>
              </a:spcBef>
              <a:spcAft>
                <a:spcPct val="15000"/>
              </a:spcAft>
              <a:buChar char="•"/>
            </a:pPr>
            <a:r>
              <a:rPr lang="en-US" sz="3200" kern="1200" dirty="0"/>
              <a:t>Single pulse pattern</a:t>
            </a:r>
            <a:endParaRPr lang="en-GB" sz="3200" kern="1200" dirty="0"/>
          </a:p>
          <a:p>
            <a:pPr marL="285750" lvl="1" indent="-285750" algn="l" defTabSz="1422400">
              <a:lnSpc>
                <a:spcPct val="90000"/>
              </a:lnSpc>
              <a:spcBef>
                <a:spcPct val="0"/>
              </a:spcBef>
              <a:spcAft>
                <a:spcPct val="15000"/>
              </a:spcAft>
              <a:buChar char="•"/>
            </a:pPr>
            <a:endParaRPr lang="en-GB" sz="3200" kern="1200" dirty="0"/>
          </a:p>
          <a:p>
            <a:pPr marL="285750" lvl="1" indent="-285750" algn="l" defTabSz="1422400">
              <a:lnSpc>
                <a:spcPct val="90000"/>
              </a:lnSpc>
              <a:spcBef>
                <a:spcPct val="0"/>
              </a:spcBef>
              <a:spcAft>
                <a:spcPct val="15000"/>
              </a:spcAft>
              <a:buChar char="•"/>
            </a:pPr>
            <a:r>
              <a:rPr lang="en-US" sz="3200" kern="1200" dirty="0"/>
              <a:t>Set through GUI</a:t>
            </a:r>
            <a:endParaRPr lang="en-GB" sz="3200" kern="1200" dirty="0"/>
          </a:p>
          <a:p>
            <a:pPr marL="285750" lvl="1" indent="-285750" algn="l" defTabSz="1422400">
              <a:lnSpc>
                <a:spcPct val="90000"/>
              </a:lnSpc>
              <a:spcBef>
                <a:spcPct val="0"/>
              </a:spcBef>
              <a:spcAft>
                <a:spcPct val="15000"/>
              </a:spcAft>
              <a:buChar char="•"/>
            </a:pPr>
            <a:endParaRPr lang="en-GB" sz="3200" kern="1200" dirty="0"/>
          </a:p>
          <a:p>
            <a:pPr marL="285750" lvl="1" indent="-285750" algn="l" defTabSz="1422400">
              <a:lnSpc>
                <a:spcPct val="90000"/>
              </a:lnSpc>
              <a:spcBef>
                <a:spcPct val="0"/>
              </a:spcBef>
              <a:spcAft>
                <a:spcPct val="15000"/>
              </a:spcAft>
              <a:buNone/>
            </a:pPr>
            <a:r>
              <a:rPr lang="en-US" sz="3200" kern="1200" dirty="0"/>
              <a:t>-&gt;Small delays</a:t>
            </a:r>
            <a:endParaRPr lang="en-GB" sz="3200" kern="1200" dirty="0"/>
          </a:p>
        </p:txBody>
      </p:sp>
      <p:sp>
        <p:nvSpPr>
          <p:cNvPr id="77" name="Freeform: Shape 76">
            <a:extLst>
              <a:ext uri="{FF2B5EF4-FFF2-40B4-BE49-F238E27FC236}">
                <a16:creationId xmlns:a16="http://schemas.microsoft.com/office/drawing/2014/main" id="{3D989937-07DA-4075-AD11-6E6E806D59D4}"/>
              </a:ext>
            </a:extLst>
          </p:cNvPr>
          <p:cNvSpPr/>
          <p:nvPr/>
        </p:nvSpPr>
        <p:spPr>
          <a:xfrm>
            <a:off x="16256850" y="24472652"/>
            <a:ext cx="4396500" cy="800629"/>
          </a:xfrm>
          <a:custGeom>
            <a:avLst/>
            <a:gdLst>
              <a:gd name="connsiteX0" fmla="*/ 0 w 4396500"/>
              <a:gd name="connsiteY0" fmla="*/ 0 h 800629"/>
              <a:gd name="connsiteX1" fmla="*/ 4396500 w 4396500"/>
              <a:gd name="connsiteY1" fmla="*/ 0 h 800629"/>
              <a:gd name="connsiteX2" fmla="*/ 4396500 w 4396500"/>
              <a:gd name="connsiteY2" fmla="*/ 800629 h 800629"/>
              <a:gd name="connsiteX3" fmla="*/ 0 w 4396500"/>
              <a:gd name="connsiteY3" fmla="*/ 800629 h 800629"/>
              <a:gd name="connsiteX4" fmla="*/ 0 w 4396500"/>
              <a:gd name="connsiteY4" fmla="*/ 0 h 8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800629">
                <a:moveTo>
                  <a:pt x="0" y="0"/>
                </a:moveTo>
                <a:lnTo>
                  <a:pt x="4396500" y="0"/>
                </a:lnTo>
                <a:lnTo>
                  <a:pt x="4396500" y="800629"/>
                </a:lnTo>
                <a:lnTo>
                  <a:pt x="0" y="800629"/>
                </a:lnTo>
                <a:lnTo>
                  <a:pt x="0" y="0"/>
                </a:lnTo>
                <a:close/>
              </a:path>
            </a:pathLst>
          </a:custGeom>
          <a:solidFill>
            <a:srgbClr val="FF7F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a:t>DSP Triggered</a:t>
            </a:r>
            <a:endParaRPr lang="en-GB" sz="3600" kern="1200" dirty="0"/>
          </a:p>
        </p:txBody>
      </p:sp>
      <p:sp>
        <p:nvSpPr>
          <p:cNvPr id="78" name="Freeform: Shape 77">
            <a:extLst>
              <a:ext uri="{FF2B5EF4-FFF2-40B4-BE49-F238E27FC236}">
                <a16:creationId xmlns:a16="http://schemas.microsoft.com/office/drawing/2014/main" id="{8FA07D6B-5698-4055-A0C1-97596983CE09}"/>
              </a:ext>
            </a:extLst>
          </p:cNvPr>
          <p:cNvSpPr/>
          <p:nvPr/>
        </p:nvSpPr>
        <p:spPr>
          <a:xfrm>
            <a:off x="16256850" y="25273282"/>
            <a:ext cx="4396500" cy="4735428"/>
          </a:xfrm>
          <a:custGeom>
            <a:avLst/>
            <a:gdLst>
              <a:gd name="connsiteX0" fmla="*/ 0 w 4396500"/>
              <a:gd name="connsiteY0" fmla="*/ 0 h 5114189"/>
              <a:gd name="connsiteX1" fmla="*/ 4396500 w 4396500"/>
              <a:gd name="connsiteY1" fmla="*/ 0 h 5114189"/>
              <a:gd name="connsiteX2" fmla="*/ 4396500 w 4396500"/>
              <a:gd name="connsiteY2" fmla="*/ 5114189 h 5114189"/>
              <a:gd name="connsiteX3" fmla="*/ 0 w 4396500"/>
              <a:gd name="connsiteY3" fmla="*/ 5114189 h 5114189"/>
              <a:gd name="connsiteX4" fmla="*/ 0 w 4396500"/>
              <a:gd name="connsiteY4" fmla="*/ 0 h 5114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500" h="5114189">
                <a:moveTo>
                  <a:pt x="0" y="0"/>
                </a:moveTo>
                <a:lnTo>
                  <a:pt x="4396500" y="0"/>
                </a:lnTo>
                <a:lnTo>
                  <a:pt x="4396500" y="5114189"/>
                </a:lnTo>
                <a:lnTo>
                  <a:pt x="0" y="5114189"/>
                </a:lnTo>
                <a:lnTo>
                  <a:pt x="0" y="0"/>
                </a:lnTo>
                <a:close/>
              </a:path>
            </a:pathLst>
          </a:custGeom>
          <a:solidFill>
            <a:srgbClr val="FFD5AB">
              <a:alpha val="89804"/>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Any processing algorithm</a:t>
            </a:r>
            <a:endParaRPr lang="en-GB" sz="3200" kern="1200" dirty="0"/>
          </a:p>
          <a:p>
            <a:pPr marL="57150" lvl="1" indent="-57150" algn="l" defTabSz="444500">
              <a:lnSpc>
                <a:spcPct val="90000"/>
              </a:lnSpc>
              <a:spcBef>
                <a:spcPct val="0"/>
              </a:spcBef>
              <a:spcAft>
                <a:spcPct val="15000"/>
              </a:spcAft>
              <a:buChar char="•"/>
            </a:pPr>
            <a:endParaRPr lang="en-GB" sz="1050" kern="1200" dirty="0"/>
          </a:p>
          <a:p>
            <a:pPr marL="285750" lvl="1" indent="-285750" algn="l" defTabSz="1422400">
              <a:lnSpc>
                <a:spcPct val="90000"/>
              </a:lnSpc>
              <a:spcBef>
                <a:spcPct val="0"/>
              </a:spcBef>
              <a:spcAft>
                <a:spcPct val="15000"/>
              </a:spcAft>
              <a:buChar char="•"/>
            </a:pPr>
            <a:r>
              <a:rPr lang="en-US" sz="3200" kern="1200" dirty="0"/>
              <a:t>16 pulse patterns </a:t>
            </a:r>
            <a:endParaRPr lang="en-GB" sz="3200" kern="1200" dirty="0"/>
          </a:p>
          <a:p>
            <a:pPr marL="285750" lvl="1" indent="-285750" algn="l" defTabSz="1422400">
              <a:lnSpc>
                <a:spcPct val="90000"/>
              </a:lnSpc>
              <a:spcBef>
                <a:spcPct val="0"/>
              </a:spcBef>
              <a:spcAft>
                <a:spcPct val="15000"/>
              </a:spcAft>
              <a:buChar char="•"/>
            </a:pPr>
            <a:endParaRPr lang="en-GB" sz="1050" kern="1200" dirty="0"/>
          </a:p>
          <a:p>
            <a:pPr marL="285750" lvl="1" indent="-285750" algn="l" defTabSz="1422400">
              <a:lnSpc>
                <a:spcPct val="90000"/>
              </a:lnSpc>
              <a:spcBef>
                <a:spcPct val="0"/>
              </a:spcBef>
              <a:spcAft>
                <a:spcPct val="15000"/>
              </a:spcAft>
              <a:buChar char="•"/>
            </a:pPr>
            <a:r>
              <a:rPr lang="en-US" sz="3200" kern="1200" dirty="0"/>
              <a:t>Set through programming DSP</a:t>
            </a:r>
            <a:endParaRPr lang="en-GB" sz="3200" kern="1200" dirty="0"/>
          </a:p>
          <a:p>
            <a:pPr marL="285750" lvl="1" indent="-285750" algn="l" defTabSz="1422400">
              <a:lnSpc>
                <a:spcPct val="90000"/>
              </a:lnSpc>
              <a:spcBef>
                <a:spcPct val="0"/>
              </a:spcBef>
              <a:spcAft>
                <a:spcPct val="15000"/>
              </a:spcAft>
              <a:buChar char="•"/>
            </a:pPr>
            <a:endParaRPr lang="en-GB" sz="1050" kern="1200" dirty="0"/>
          </a:p>
          <a:p>
            <a:pPr marL="285750" lvl="1" indent="-285750" algn="l" defTabSz="1422400">
              <a:lnSpc>
                <a:spcPct val="90000"/>
              </a:lnSpc>
              <a:spcBef>
                <a:spcPct val="0"/>
              </a:spcBef>
              <a:spcAft>
                <a:spcPct val="15000"/>
              </a:spcAft>
              <a:buChar char="•"/>
            </a:pPr>
            <a:r>
              <a:rPr lang="en-US" sz="3200" kern="1200" dirty="0"/>
              <a:t>DSP “calls” pulse patterns</a:t>
            </a:r>
          </a:p>
          <a:p>
            <a:pPr marL="0" lvl="1" algn="l" defTabSz="1422400">
              <a:lnSpc>
                <a:spcPct val="90000"/>
              </a:lnSpc>
              <a:spcBef>
                <a:spcPct val="0"/>
              </a:spcBef>
              <a:spcAft>
                <a:spcPct val="15000"/>
              </a:spcAft>
            </a:pPr>
            <a:endParaRPr lang="en-US" sz="1050" kern="1200" dirty="0"/>
          </a:p>
          <a:p>
            <a:pPr marL="285750" lvl="1" indent="-285750" algn="l" defTabSz="1422400">
              <a:lnSpc>
                <a:spcPct val="90000"/>
              </a:lnSpc>
              <a:spcBef>
                <a:spcPct val="0"/>
              </a:spcBef>
              <a:spcAft>
                <a:spcPct val="15000"/>
              </a:spcAft>
              <a:buNone/>
            </a:pPr>
            <a:r>
              <a:rPr lang="en-US" sz="3200" kern="1200" dirty="0"/>
              <a:t>-&gt;Intermediate delays</a:t>
            </a:r>
          </a:p>
        </p:txBody>
      </p:sp>
      <p:sp>
        <p:nvSpPr>
          <p:cNvPr id="65" name="Rectangle: Rounded Corners 64">
            <a:extLst>
              <a:ext uri="{FF2B5EF4-FFF2-40B4-BE49-F238E27FC236}">
                <a16:creationId xmlns:a16="http://schemas.microsoft.com/office/drawing/2014/main" id="{D756CB52-1007-46EB-80AA-D391857B64FE}"/>
              </a:ext>
            </a:extLst>
          </p:cNvPr>
          <p:cNvSpPr/>
          <p:nvPr/>
        </p:nvSpPr>
        <p:spPr>
          <a:xfrm>
            <a:off x="11254874" y="22997084"/>
            <a:ext cx="9369510"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8. Stimulation Control Options</a:t>
            </a:r>
            <a:endParaRPr lang="en-GB" sz="5400" dirty="0">
              <a:solidFill>
                <a:schemeClr val="bg1"/>
              </a:solidFill>
            </a:endParaRPr>
          </a:p>
        </p:txBody>
      </p:sp>
      <p:pic>
        <p:nvPicPr>
          <p:cNvPr id="70" name="Picture 69" descr="A screenshot of a computer screen&#10;&#10;Description automatically generated">
            <a:extLst>
              <a:ext uri="{FF2B5EF4-FFF2-40B4-BE49-F238E27FC236}">
                <a16:creationId xmlns:a16="http://schemas.microsoft.com/office/drawing/2014/main" id="{6B51A224-034E-4E70-B383-D6D41577EBB3}"/>
              </a:ext>
            </a:extLst>
          </p:cNvPr>
          <p:cNvPicPr>
            <a:picLocks noChangeAspect="1"/>
          </p:cNvPicPr>
          <p:nvPr/>
        </p:nvPicPr>
        <p:blipFill rotWithShape="1">
          <a:blip r:embed="rId20"/>
          <a:srcRect t="15058" b="10103"/>
          <a:stretch/>
        </p:blipFill>
        <p:spPr>
          <a:xfrm>
            <a:off x="35417751" y="16183658"/>
            <a:ext cx="6757525" cy="2843293"/>
          </a:xfrm>
          <a:prstGeom prst="rect">
            <a:avLst/>
          </a:prstGeom>
          <a:ln w="38100">
            <a:solidFill>
              <a:srgbClr val="00437E"/>
            </a:solidFill>
          </a:ln>
        </p:spPr>
      </p:pic>
      <p:pic>
        <p:nvPicPr>
          <p:cNvPr id="72" name="Picture 71" descr="A screenshot of a computer screen&#10;&#10;Description automatically generated">
            <a:extLst>
              <a:ext uri="{FF2B5EF4-FFF2-40B4-BE49-F238E27FC236}">
                <a16:creationId xmlns:a16="http://schemas.microsoft.com/office/drawing/2014/main" id="{7C953627-1BDC-4563-8299-8D7044B8E98A}"/>
              </a:ext>
            </a:extLst>
          </p:cNvPr>
          <p:cNvPicPr>
            <a:picLocks noChangeAspect="1"/>
          </p:cNvPicPr>
          <p:nvPr/>
        </p:nvPicPr>
        <p:blipFill rotWithShape="1">
          <a:blip r:embed="rId21"/>
          <a:srcRect t="15031" b="11295"/>
          <a:stretch/>
        </p:blipFill>
        <p:spPr>
          <a:xfrm>
            <a:off x="35419836" y="19367970"/>
            <a:ext cx="6757525" cy="2799073"/>
          </a:xfrm>
          <a:prstGeom prst="rect">
            <a:avLst/>
          </a:prstGeom>
          <a:ln w="38100">
            <a:solidFill>
              <a:srgbClr val="00437E"/>
            </a:solidFill>
          </a:ln>
        </p:spPr>
      </p:pic>
      <p:pic>
        <p:nvPicPr>
          <p:cNvPr id="28" name="Picture 27">
            <a:extLst>
              <a:ext uri="{FF2B5EF4-FFF2-40B4-BE49-F238E27FC236}">
                <a16:creationId xmlns:a16="http://schemas.microsoft.com/office/drawing/2014/main" id="{6E0C5D65-328D-4070-823A-8D130612305C}"/>
              </a:ext>
            </a:extLst>
          </p:cNvPr>
          <p:cNvPicPr>
            <a:picLocks noChangeAspect="1"/>
          </p:cNvPicPr>
          <p:nvPr/>
        </p:nvPicPr>
        <p:blipFill rotWithShape="1">
          <a:blip r:embed="rId22"/>
          <a:srcRect t="13541" r="87714" b="54184"/>
          <a:stretch/>
        </p:blipFill>
        <p:spPr>
          <a:xfrm>
            <a:off x="21302313" y="28478118"/>
            <a:ext cx="1308152" cy="1610704"/>
          </a:xfrm>
          <a:prstGeom prst="rect">
            <a:avLst/>
          </a:prstGeom>
        </p:spPr>
      </p:pic>
      <p:pic>
        <p:nvPicPr>
          <p:cNvPr id="80" name="Picture 79">
            <a:extLst>
              <a:ext uri="{FF2B5EF4-FFF2-40B4-BE49-F238E27FC236}">
                <a16:creationId xmlns:a16="http://schemas.microsoft.com/office/drawing/2014/main" id="{806BD914-6FB5-46C8-AE9F-F8ED3C90BA2D}"/>
              </a:ext>
            </a:extLst>
          </p:cNvPr>
          <p:cNvPicPr>
            <a:picLocks noChangeAspect="1"/>
          </p:cNvPicPr>
          <p:nvPr/>
        </p:nvPicPr>
        <p:blipFill rotWithShape="1">
          <a:blip r:embed="rId22"/>
          <a:srcRect l="68193" t="12445" r="10496" b="55919"/>
          <a:stretch/>
        </p:blipFill>
        <p:spPr>
          <a:xfrm>
            <a:off x="28551328" y="28566021"/>
            <a:ext cx="2062240" cy="1434899"/>
          </a:xfrm>
          <a:prstGeom prst="rect">
            <a:avLst/>
          </a:prstGeom>
        </p:spPr>
      </p:pic>
      <p:pic>
        <p:nvPicPr>
          <p:cNvPr id="81" name="Picture 80">
            <a:extLst>
              <a:ext uri="{FF2B5EF4-FFF2-40B4-BE49-F238E27FC236}">
                <a16:creationId xmlns:a16="http://schemas.microsoft.com/office/drawing/2014/main" id="{BCBE72BA-851A-44F0-83CA-FD5C7C6D0C60}"/>
              </a:ext>
            </a:extLst>
          </p:cNvPr>
          <p:cNvPicPr>
            <a:picLocks noChangeAspect="1"/>
          </p:cNvPicPr>
          <p:nvPr/>
        </p:nvPicPr>
        <p:blipFill rotWithShape="1">
          <a:blip r:embed="rId22"/>
          <a:srcRect l="3303" t="56202" r="57240"/>
          <a:stretch/>
        </p:blipFill>
        <p:spPr>
          <a:xfrm>
            <a:off x="23975261" y="28448122"/>
            <a:ext cx="3211270" cy="1670696"/>
          </a:xfrm>
          <a:prstGeom prst="rect">
            <a:avLst/>
          </a:prstGeom>
        </p:spPr>
      </p:pic>
      <p:sp>
        <p:nvSpPr>
          <p:cNvPr id="82" name="Rectangle: Rounded Corners 81">
            <a:extLst>
              <a:ext uri="{FF2B5EF4-FFF2-40B4-BE49-F238E27FC236}">
                <a16:creationId xmlns:a16="http://schemas.microsoft.com/office/drawing/2014/main" id="{B541E277-96AC-44EF-984B-60A6E15D84CD}"/>
              </a:ext>
            </a:extLst>
          </p:cNvPr>
          <p:cNvSpPr/>
          <p:nvPr/>
        </p:nvSpPr>
        <p:spPr>
          <a:xfrm>
            <a:off x="31075642" y="14702549"/>
            <a:ext cx="11286452" cy="1034278"/>
          </a:xfrm>
          <a:prstGeom prst="roundRect">
            <a:avLst/>
          </a:prstGeom>
          <a:solidFill>
            <a:srgbClr val="00437E"/>
          </a:solidFill>
          <a:ln w="15875" cap="flat" cmpd="sng" algn="ctr">
            <a:noFill/>
            <a:prstDash val="solid"/>
          </a:ln>
          <a:effectLst/>
        </p:spPr>
        <p:txBody>
          <a:bodyPr rtlCol="0" anchor="ctr"/>
          <a:lstStyle/>
          <a:p>
            <a:pPr algn="ctr"/>
            <a:r>
              <a:rPr lang="en-US" sz="5400" dirty="0">
                <a:solidFill>
                  <a:schemeClr val="bg1"/>
                </a:solidFill>
              </a:rPr>
              <a:t>11. DSP Triggered</a:t>
            </a:r>
            <a:r>
              <a:rPr lang="en-GB" sz="5400" dirty="0">
                <a:solidFill>
                  <a:schemeClr val="bg1"/>
                </a:solidFill>
              </a:rPr>
              <a:t> Stimulation</a:t>
            </a:r>
            <a:endParaRPr lang="en-US" sz="5400" dirty="0">
              <a:solidFill>
                <a:schemeClr val="bg1"/>
              </a:solidFill>
            </a:endParaRPr>
          </a:p>
        </p:txBody>
      </p:sp>
      <p:sp>
        <p:nvSpPr>
          <p:cNvPr id="89" name="Rectangle: Rounded Corners 88">
            <a:extLst>
              <a:ext uri="{FF2B5EF4-FFF2-40B4-BE49-F238E27FC236}">
                <a16:creationId xmlns:a16="http://schemas.microsoft.com/office/drawing/2014/main" id="{8D2B952C-50EC-45CB-A8FB-24A7CC136698}"/>
              </a:ext>
            </a:extLst>
          </p:cNvPr>
          <p:cNvSpPr/>
          <p:nvPr/>
        </p:nvSpPr>
        <p:spPr>
          <a:xfrm>
            <a:off x="31054359" y="13528230"/>
            <a:ext cx="3495849" cy="71036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Recording Delay: 1ms</a:t>
            </a:r>
            <a:endParaRPr lang="en-GB" sz="2400" b="1" kern="0" dirty="0">
              <a:solidFill>
                <a:prstClr val="white"/>
              </a:solidFill>
            </a:endParaRPr>
          </a:p>
        </p:txBody>
      </p:sp>
      <p:sp>
        <p:nvSpPr>
          <p:cNvPr id="90" name="Rectangle: Rounded Corners 89">
            <a:extLst>
              <a:ext uri="{FF2B5EF4-FFF2-40B4-BE49-F238E27FC236}">
                <a16:creationId xmlns:a16="http://schemas.microsoft.com/office/drawing/2014/main" id="{EA5E7BD8-E2BD-4F65-991E-A23751136B56}"/>
              </a:ext>
            </a:extLst>
          </p:cNvPr>
          <p:cNvSpPr/>
          <p:nvPr/>
        </p:nvSpPr>
        <p:spPr>
          <a:xfrm>
            <a:off x="34927354" y="13516672"/>
            <a:ext cx="3495849" cy="71036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Processing Delay: 0ms</a:t>
            </a:r>
            <a:endParaRPr lang="en-GB" sz="2400" b="1" kern="0" dirty="0">
              <a:solidFill>
                <a:prstClr val="white"/>
              </a:solidFill>
            </a:endParaRPr>
          </a:p>
        </p:txBody>
      </p:sp>
      <p:sp>
        <p:nvSpPr>
          <p:cNvPr id="91" name="Rectangle: Rounded Corners 90">
            <a:extLst>
              <a:ext uri="{FF2B5EF4-FFF2-40B4-BE49-F238E27FC236}">
                <a16:creationId xmlns:a16="http://schemas.microsoft.com/office/drawing/2014/main" id="{33C5E7F3-2288-4041-9497-8347BCA7D1ED}"/>
              </a:ext>
            </a:extLst>
          </p:cNvPr>
          <p:cNvSpPr/>
          <p:nvPr/>
        </p:nvSpPr>
        <p:spPr>
          <a:xfrm>
            <a:off x="38844962" y="13512564"/>
            <a:ext cx="3495849" cy="71036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Stim Delay: 19ms</a:t>
            </a:r>
            <a:endParaRPr lang="en-GB" sz="2400" b="1" kern="0" dirty="0">
              <a:solidFill>
                <a:prstClr val="white"/>
              </a:solidFill>
            </a:endParaRPr>
          </a:p>
        </p:txBody>
      </p:sp>
      <p:sp>
        <p:nvSpPr>
          <p:cNvPr id="92" name="Rectangle: Rounded Corners 91">
            <a:extLst>
              <a:ext uri="{FF2B5EF4-FFF2-40B4-BE49-F238E27FC236}">
                <a16:creationId xmlns:a16="http://schemas.microsoft.com/office/drawing/2014/main" id="{BF8874C4-6433-41E9-965D-FF39D34EE14C}"/>
              </a:ext>
            </a:extLst>
          </p:cNvPr>
          <p:cNvSpPr/>
          <p:nvPr/>
        </p:nvSpPr>
        <p:spPr>
          <a:xfrm>
            <a:off x="31230664" y="16183658"/>
            <a:ext cx="3495849" cy="71036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Access DSP</a:t>
            </a:r>
            <a:endParaRPr lang="en-GB" sz="2400" b="1" kern="0" dirty="0">
              <a:solidFill>
                <a:prstClr val="white"/>
              </a:solidFill>
            </a:endParaRPr>
          </a:p>
        </p:txBody>
      </p:sp>
      <p:sp>
        <p:nvSpPr>
          <p:cNvPr id="93" name="Rectangle: Rounded Corners 92">
            <a:extLst>
              <a:ext uri="{FF2B5EF4-FFF2-40B4-BE49-F238E27FC236}">
                <a16:creationId xmlns:a16="http://schemas.microsoft.com/office/drawing/2014/main" id="{78CA2E12-2A3D-4C32-B67A-DDA49F996406}"/>
              </a:ext>
            </a:extLst>
          </p:cNvPr>
          <p:cNvSpPr/>
          <p:nvPr/>
        </p:nvSpPr>
        <p:spPr>
          <a:xfrm>
            <a:off x="31230663" y="17354448"/>
            <a:ext cx="3495849" cy="710362"/>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Segment Memory</a:t>
            </a:r>
            <a:endParaRPr lang="en-GB" sz="2400" b="1" kern="0" dirty="0">
              <a:solidFill>
                <a:prstClr val="white"/>
              </a:solidFill>
            </a:endParaRPr>
          </a:p>
        </p:txBody>
      </p:sp>
      <p:sp>
        <p:nvSpPr>
          <p:cNvPr id="94" name="Rectangle: Rounded Corners 93">
            <a:extLst>
              <a:ext uri="{FF2B5EF4-FFF2-40B4-BE49-F238E27FC236}">
                <a16:creationId xmlns:a16="http://schemas.microsoft.com/office/drawing/2014/main" id="{743BD21F-555C-4A60-9DDB-5C7B272EF862}"/>
              </a:ext>
            </a:extLst>
          </p:cNvPr>
          <p:cNvSpPr/>
          <p:nvPr/>
        </p:nvSpPr>
        <p:spPr>
          <a:xfrm>
            <a:off x="31230662" y="18525238"/>
            <a:ext cx="3495849" cy="1352967"/>
          </a:xfrm>
          <a:prstGeom prst="roundRect">
            <a:avLst/>
          </a:prstGeom>
          <a:solidFill>
            <a:srgbClr val="FF7F00"/>
          </a:solidFill>
          <a:ln w="15875" cap="flat" cmpd="sng" algn="ctr">
            <a:noFill/>
            <a:prstDash val="solid"/>
          </a:ln>
          <a:effectLst/>
        </p:spPr>
        <p:txBody>
          <a:bodyPr rtlCol="0" anchor="ctr"/>
          <a:lstStyle/>
          <a:p>
            <a:pPr lvl="0" algn="ctr" defTabSz="457200">
              <a:defRPr/>
            </a:pPr>
            <a:r>
              <a:rPr lang="en-US" sz="2400" b="1" kern="0" dirty="0">
                <a:solidFill>
                  <a:prstClr val="white"/>
                </a:solidFill>
              </a:rPr>
              <a:t>Proportional Integral Control Algorithm Implementation</a:t>
            </a:r>
            <a:endParaRPr lang="en-GB" sz="2400" b="1" kern="0" dirty="0">
              <a:solidFill>
                <a:prstClr val="white"/>
              </a:solidFill>
            </a:endParaRPr>
          </a:p>
        </p:txBody>
      </p:sp>
      <p:sp>
        <p:nvSpPr>
          <p:cNvPr id="95" name="Rectangle: Rounded Corners 94">
            <a:extLst>
              <a:ext uri="{FF2B5EF4-FFF2-40B4-BE49-F238E27FC236}">
                <a16:creationId xmlns:a16="http://schemas.microsoft.com/office/drawing/2014/main" id="{C58DC086-EAF7-4661-8DA7-5D8C5926CE47}"/>
              </a:ext>
            </a:extLst>
          </p:cNvPr>
          <p:cNvSpPr/>
          <p:nvPr/>
        </p:nvSpPr>
        <p:spPr>
          <a:xfrm>
            <a:off x="31230661" y="20338633"/>
            <a:ext cx="3495849" cy="710362"/>
          </a:xfrm>
          <a:prstGeom prst="roundRect">
            <a:avLst/>
          </a:prstGeom>
          <a:solidFill>
            <a:srgbClr val="00437E"/>
          </a:solidFill>
          <a:ln w="15875" cap="flat" cmpd="sng" algn="ctr">
            <a:noFill/>
            <a:prstDash val="solid"/>
          </a:ln>
          <a:effectLst/>
        </p:spPr>
        <p:txBody>
          <a:bodyPr rtlCol="0" anchor="ctr"/>
          <a:lstStyle/>
          <a:p>
            <a:pPr lvl="0" algn="ctr" defTabSz="457200">
              <a:defRPr/>
            </a:pPr>
            <a:r>
              <a:rPr lang="en-US" sz="2400" b="1" kern="0" dirty="0">
                <a:solidFill>
                  <a:prstClr val="white"/>
                </a:solidFill>
              </a:rPr>
              <a:t>Test System Performance </a:t>
            </a:r>
            <a:endParaRPr lang="en-GB" sz="2400" b="1" kern="0" dirty="0">
              <a:solidFill>
                <a:prstClr val="white"/>
              </a:solidFill>
            </a:endParaRPr>
          </a:p>
        </p:txBody>
      </p:sp>
      <p:sp>
        <p:nvSpPr>
          <p:cNvPr id="96" name="Rectangle: Rounded Corners 95">
            <a:extLst>
              <a:ext uri="{FF2B5EF4-FFF2-40B4-BE49-F238E27FC236}">
                <a16:creationId xmlns:a16="http://schemas.microsoft.com/office/drawing/2014/main" id="{057A3890-AF8A-45BB-BD08-BC7A194478D1}"/>
              </a:ext>
            </a:extLst>
          </p:cNvPr>
          <p:cNvSpPr/>
          <p:nvPr/>
        </p:nvSpPr>
        <p:spPr>
          <a:xfrm>
            <a:off x="31230660" y="21456681"/>
            <a:ext cx="3495849" cy="710362"/>
          </a:xfrm>
          <a:prstGeom prst="roundRect">
            <a:avLst/>
          </a:prstGeom>
          <a:solidFill>
            <a:srgbClr val="00437E"/>
          </a:solidFill>
          <a:ln w="15875" cap="flat" cmpd="sng" algn="ctr">
            <a:noFill/>
            <a:prstDash val="solid"/>
          </a:ln>
          <a:effectLst/>
        </p:spPr>
        <p:txBody>
          <a:bodyPr rtlCol="0" anchor="ctr"/>
          <a:lstStyle/>
          <a:p>
            <a:pPr lvl="0" algn="ctr" defTabSz="457200">
              <a:defRPr/>
            </a:pPr>
            <a:r>
              <a:rPr lang="en-US" sz="2400" b="1" kern="0" dirty="0">
                <a:solidFill>
                  <a:prstClr val="white"/>
                </a:solidFill>
              </a:rPr>
              <a:t>Quantify Delays</a:t>
            </a:r>
            <a:endParaRPr lang="en-GB" sz="2400" b="1" kern="0" dirty="0">
              <a:solidFill>
                <a:prstClr val="white"/>
              </a:solidFill>
            </a:endParaRPr>
          </a:p>
        </p:txBody>
      </p:sp>
      <p:pic>
        <p:nvPicPr>
          <p:cNvPr id="101" name="Picture 100">
            <a:extLst>
              <a:ext uri="{FF2B5EF4-FFF2-40B4-BE49-F238E27FC236}">
                <a16:creationId xmlns:a16="http://schemas.microsoft.com/office/drawing/2014/main" id="{20F7AFE6-0F2C-4CC3-92B4-F34396329FB6}"/>
              </a:ext>
            </a:extLst>
          </p:cNvPr>
          <p:cNvPicPr>
            <a:picLocks noChangeAspect="1"/>
          </p:cNvPicPr>
          <p:nvPr/>
        </p:nvPicPr>
        <p:blipFill rotWithShape="1">
          <a:blip r:embed="rId17"/>
          <a:srcRect r="52504"/>
          <a:stretch/>
        </p:blipFill>
        <p:spPr>
          <a:xfrm>
            <a:off x="36993702" y="28236579"/>
            <a:ext cx="3702520" cy="1962615"/>
          </a:xfrm>
          <a:prstGeom prst="rect">
            <a:avLst/>
          </a:prstGeom>
        </p:spPr>
      </p:pic>
      <p:pic>
        <p:nvPicPr>
          <p:cNvPr id="102" name="Picture 101">
            <a:extLst>
              <a:ext uri="{FF2B5EF4-FFF2-40B4-BE49-F238E27FC236}">
                <a16:creationId xmlns:a16="http://schemas.microsoft.com/office/drawing/2014/main" id="{6080166B-328C-4996-BF4A-F8A14B474350}"/>
              </a:ext>
            </a:extLst>
          </p:cNvPr>
          <p:cNvPicPr>
            <a:picLocks noChangeAspect="1"/>
          </p:cNvPicPr>
          <p:nvPr/>
        </p:nvPicPr>
        <p:blipFill rotWithShape="1">
          <a:blip r:embed="rId17"/>
          <a:srcRect l="50224" r="2279"/>
          <a:stretch/>
        </p:blipFill>
        <p:spPr>
          <a:xfrm>
            <a:off x="32676243" y="28236579"/>
            <a:ext cx="3702520" cy="1962615"/>
          </a:xfrm>
          <a:prstGeom prst="rect">
            <a:avLst/>
          </a:prstGeom>
        </p:spPr>
      </p:pic>
      <p:sp>
        <p:nvSpPr>
          <p:cNvPr id="104" name="Rectangle: Rounded Corners 103">
            <a:extLst>
              <a:ext uri="{FF2B5EF4-FFF2-40B4-BE49-F238E27FC236}">
                <a16:creationId xmlns:a16="http://schemas.microsoft.com/office/drawing/2014/main" id="{383CE016-D5F7-41B7-B11B-2CC5479ACAF2}"/>
              </a:ext>
            </a:extLst>
          </p:cNvPr>
          <p:cNvSpPr/>
          <p:nvPr/>
        </p:nvSpPr>
        <p:spPr>
          <a:xfrm>
            <a:off x="32218660" y="26041300"/>
            <a:ext cx="9056888" cy="894511"/>
          </a:xfrm>
          <a:prstGeom prst="roundRect">
            <a:avLst>
              <a:gd name="adj" fmla="val 8454"/>
            </a:avLst>
          </a:prstGeom>
          <a:solidFill>
            <a:srgbClr val="00437E"/>
          </a:solidFill>
          <a:ln w="15875" cap="flat" cmpd="sng" algn="ctr">
            <a:noFill/>
            <a:prstDash val="solid"/>
          </a:ln>
          <a:effectLst/>
        </p:spPr>
        <p:txBody>
          <a:bodyPr rtlCol="0" anchor="ctr"/>
          <a:lstStyle/>
          <a:p>
            <a:pPr lvl="0" algn="ctr"/>
            <a:r>
              <a:rPr lang="en-US" sz="3600" b="1" dirty="0" err="1">
                <a:solidFill>
                  <a:srgbClr val="FFFFFF"/>
                </a:solidFill>
              </a:rPr>
              <a:t>Mr</a:t>
            </a:r>
            <a:r>
              <a:rPr lang="en-US" sz="3600" b="1" dirty="0">
                <a:solidFill>
                  <a:srgbClr val="FFFFFF"/>
                </a:solidFill>
              </a:rPr>
              <a:t> John Fleming  (PhD student)</a:t>
            </a:r>
          </a:p>
        </p:txBody>
      </p:sp>
      <p:sp>
        <p:nvSpPr>
          <p:cNvPr id="105" name="Rectangle: Rounded Corners 104">
            <a:extLst>
              <a:ext uri="{FF2B5EF4-FFF2-40B4-BE49-F238E27FC236}">
                <a16:creationId xmlns:a16="http://schemas.microsoft.com/office/drawing/2014/main" id="{B28FD741-8E5F-4A80-BD72-895B7BE86C72}"/>
              </a:ext>
            </a:extLst>
          </p:cNvPr>
          <p:cNvSpPr/>
          <p:nvPr/>
        </p:nvSpPr>
        <p:spPr>
          <a:xfrm>
            <a:off x="32158791" y="27279751"/>
            <a:ext cx="9151864" cy="894511"/>
          </a:xfrm>
          <a:prstGeom prst="roundRect">
            <a:avLst>
              <a:gd name="adj" fmla="val 8454"/>
            </a:avLst>
          </a:prstGeom>
          <a:solidFill>
            <a:srgbClr val="00437E"/>
          </a:solidFill>
          <a:ln w="15875" cap="flat" cmpd="sng" algn="ctr">
            <a:noFill/>
            <a:prstDash val="solid"/>
          </a:ln>
          <a:effectLst/>
        </p:spPr>
        <p:txBody>
          <a:bodyPr rtlCol="0" anchor="ctr"/>
          <a:lstStyle/>
          <a:p>
            <a:pPr lvl="0" algn="ctr"/>
            <a:r>
              <a:rPr lang="en-US" sz="3600" b="1" dirty="0" err="1">
                <a:solidFill>
                  <a:srgbClr val="FFFFFF"/>
                </a:solidFill>
              </a:rPr>
              <a:t>MultiChannel</a:t>
            </a:r>
            <a:r>
              <a:rPr lang="en-US" sz="3600" b="1" dirty="0">
                <a:solidFill>
                  <a:srgbClr val="FFFFFF"/>
                </a:solidFill>
              </a:rPr>
              <a:t> Systems</a:t>
            </a:r>
            <a:endParaRPr lang="en-GB" sz="3600" b="1" dirty="0"/>
          </a:p>
        </p:txBody>
      </p:sp>
      <p:sp>
        <p:nvSpPr>
          <p:cNvPr id="108" name="Rectangle: Rounded Corners 107">
            <a:extLst>
              <a:ext uri="{FF2B5EF4-FFF2-40B4-BE49-F238E27FC236}">
                <a16:creationId xmlns:a16="http://schemas.microsoft.com/office/drawing/2014/main" id="{D4D28C71-82BB-41C7-9570-6F04E80E7A6E}"/>
              </a:ext>
            </a:extLst>
          </p:cNvPr>
          <p:cNvSpPr/>
          <p:nvPr/>
        </p:nvSpPr>
        <p:spPr>
          <a:xfrm>
            <a:off x="484166" y="4972676"/>
            <a:ext cx="10475880" cy="1459597"/>
          </a:xfrm>
          <a:prstGeom prst="roundRect">
            <a:avLst/>
          </a:prstGeom>
          <a:solidFill>
            <a:srgbClr val="FF7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a:t>I - Introduction</a:t>
            </a:r>
            <a:endParaRPr lang="en-GB" b="1" dirty="0"/>
          </a:p>
        </p:txBody>
      </p:sp>
      <p:sp>
        <p:nvSpPr>
          <p:cNvPr id="109" name="Rectangle: Rounded Corners 108">
            <a:extLst>
              <a:ext uri="{FF2B5EF4-FFF2-40B4-BE49-F238E27FC236}">
                <a16:creationId xmlns:a16="http://schemas.microsoft.com/office/drawing/2014/main" id="{4CDCEAE8-A894-4D85-A2CD-1C9C2FD895FE}"/>
              </a:ext>
            </a:extLst>
          </p:cNvPr>
          <p:cNvSpPr/>
          <p:nvPr/>
        </p:nvSpPr>
        <p:spPr>
          <a:xfrm>
            <a:off x="11236442" y="4967027"/>
            <a:ext cx="19391621" cy="1459597"/>
          </a:xfrm>
          <a:prstGeom prst="roundRect">
            <a:avLst/>
          </a:prstGeom>
          <a:solidFill>
            <a:srgbClr val="FF7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a:t>II - Methods</a:t>
            </a:r>
            <a:endParaRPr lang="en-GB" b="1" dirty="0"/>
          </a:p>
        </p:txBody>
      </p:sp>
      <p:sp>
        <p:nvSpPr>
          <p:cNvPr id="110" name="Rectangle: Rounded Corners 109">
            <a:extLst>
              <a:ext uri="{FF2B5EF4-FFF2-40B4-BE49-F238E27FC236}">
                <a16:creationId xmlns:a16="http://schemas.microsoft.com/office/drawing/2014/main" id="{71BF08DB-EB8D-49E8-8B5C-34A6D39DBD83}"/>
              </a:ext>
            </a:extLst>
          </p:cNvPr>
          <p:cNvSpPr/>
          <p:nvPr/>
        </p:nvSpPr>
        <p:spPr>
          <a:xfrm>
            <a:off x="31085650" y="4951441"/>
            <a:ext cx="11292507" cy="1459597"/>
          </a:xfrm>
          <a:prstGeom prst="roundRect">
            <a:avLst/>
          </a:prstGeom>
          <a:solidFill>
            <a:srgbClr val="FF7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a:t>III - Results &amp; Discussion</a:t>
            </a:r>
            <a:endParaRPr lang="en-GB" sz="7200" b="1" dirty="0"/>
          </a:p>
        </p:txBody>
      </p:sp>
      <p:sp>
        <p:nvSpPr>
          <p:cNvPr id="112" name="Rectangle: Rounded Corners 111">
            <a:extLst>
              <a:ext uri="{FF2B5EF4-FFF2-40B4-BE49-F238E27FC236}">
                <a16:creationId xmlns:a16="http://schemas.microsoft.com/office/drawing/2014/main" id="{A3DA0F52-A582-43AB-8541-618801708ABE}"/>
              </a:ext>
            </a:extLst>
          </p:cNvPr>
          <p:cNvSpPr/>
          <p:nvPr/>
        </p:nvSpPr>
        <p:spPr>
          <a:xfrm>
            <a:off x="31176065" y="22707097"/>
            <a:ext cx="11292507" cy="1459597"/>
          </a:xfrm>
          <a:prstGeom prst="roundRect">
            <a:avLst/>
          </a:prstGeom>
          <a:solidFill>
            <a:srgbClr val="FF7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a:solidFill>
                  <a:srgbClr val="FFFFFF"/>
                </a:solidFill>
              </a:rPr>
              <a:t>IV - Acknowledgment</a:t>
            </a:r>
          </a:p>
        </p:txBody>
      </p:sp>
    </p:spTree>
    <p:extLst>
      <p:ext uri="{BB962C8B-B14F-4D97-AF65-F5344CB8AC3E}">
        <p14:creationId xmlns:p14="http://schemas.microsoft.com/office/powerpoint/2010/main" val="292712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0F032BE-61D6-41B0-B21B-FC24EAE6FCED}"/>
              </a:ext>
            </a:extLst>
          </p:cNvPr>
          <p:cNvSpPr/>
          <p:nvPr/>
        </p:nvSpPr>
        <p:spPr>
          <a:xfrm>
            <a:off x="3969915" y="11460551"/>
            <a:ext cx="34863931" cy="7354110"/>
          </a:xfrm>
          <a:prstGeom prst="roundRect">
            <a:avLst/>
          </a:prstGeom>
          <a:solidFill>
            <a:srgbClr val="FF7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900" b="1" dirty="0"/>
              <a:t>I - Introduction</a:t>
            </a:r>
            <a:endParaRPr lang="en-GB" sz="23900" b="1" dirty="0"/>
          </a:p>
        </p:txBody>
      </p:sp>
    </p:spTree>
    <p:extLst>
      <p:ext uri="{BB962C8B-B14F-4D97-AF65-F5344CB8AC3E}">
        <p14:creationId xmlns:p14="http://schemas.microsoft.com/office/powerpoint/2010/main" val="2721905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151F67BA-A5CF-413D-B291-238CE79549F5}"/>
              </a:ext>
            </a:extLst>
          </p:cNvPr>
          <p:cNvPicPr>
            <a:picLocks noChangeAspect="1"/>
          </p:cNvPicPr>
          <p:nvPr/>
        </p:nvPicPr>
        <p:blipFill rotWithShape="1">
          <a:blip r:embed="rId4"/>
          <a:srcRect l="3832" t="23590" r="52372" b="10292"/>
          <a:stretch/>
        </p:blipFill>
        <p:spPr>
          <a:xfrm>
            <a:off x="1147865" y="8468941"/>
            <a:ext cx="22057282" cy="16650025"/>
          </a:xfrm>
          <a:prstGeom prst="rect">
            <a:avLst/>
          </a:prstGeom>
          <a:ln>
            <a:noFill/>
          </a:ln>
          <a:effectLst>
            <a:softEdge rad="112500"/>
          </a:effectLst>
        </p:spPr>
      </p:pic>
      <p:pic>
        <p:nvPicPr>
          <p:cNvPr id="5" name="Picture 4" descr="A close up of text on a white background&#10;&#10;Description automatically generated">
            <a:extLst>
              <a:ext uri="{FF2B5EF4-FFF2-40B4-BE49-F238E27FC236}">
                <a16:creationId xmlns:a16="http://schemas.microsoft.com/office/drawing/2014/main" id="{F567DC76-CCB4-42E9-A7FC-E4E677D27572}"/>
              </a:ext>
            </a:extLst>
          </p:cNvPr>
          <p:cNvPicPr>
            <a:picLocks noChangeAspect="1"/>
          </p:cNvPicPr>
          <p:nvPr/>
        </p:nvPicPr>
        <p:blipFill rotWithShape="1">
          <a:blip r:embed="rId5"/>
          <a:srcRect l="7097" t="13333" r="7416" b="4179"/>
          <a:stretch/>
        </p:blipFill>
        <p:spPr>
          <a:xfrm>
            <a:off x="24430832" y="6580538"/>
            <a:ext cx="15946927" cy="20426833"/>
          </a:xfrm>
          <a:prstGeom prst="rect">
            <a:avLst/>
          </a:prstGeom>
        </p:spPr>
      </p:pic>
      <p:sp>
        <p:nvSpPr>
          <p:cNvPr id="7" name="Rectangle: Rounded Corners 6">
            <a:extLst>
              <a:ext uri="{FF2B5EF4-FFF2-40B4-BE49-F238E27FC236}">
                <a16:creationId xmlns:a16="http://schemas.microsoft.com/office/drawing/2014/main" id="{83258AFB-BD11-4881-BC99-376D411606ED}"/>
              </a:ext>
            </a:extLst>
          </p:cNvPr>
          <p:cNvSpPr/>
          <p:nvPr/>
        </p:nvSpPr>
        <p:spPr>
          <a:xfrm>
            <a:off x="1374201" y="2338388"/>
            <a:ext cx="40045262" cy="3708400"/>
          </a:xfrm>
          <a:prstGeom prst="roundRect">
            <a:avLst/>
          </a:prstGeom>
          <a:solidFill>
            <a:srgbClr val="00437E"/>
          </a:solidFill>
          <a:ln w="15875" cap="flat" cmpd="sng" algn="ctr">
            <a:noFill/>
            <a:prstDash val="solid"/>
          </a:ln>
          <a:effectLst/>
        </p:spPr>
        <p:txBody>
          <a:bodyPr rtlCol="0" anchor="ctr"/>
          <a:lstStyle/>
          <a:p>
            <a:pPr algn="ctr"/>
            <a:r>
              <a:rPr lang="en-US" sz="16600" dirty="0">
                <a:solidFill>
                  <a:schemeClr val="bg2"/>
                </a:solidFill>
              </a:rPr>
              <a:t>1. What Is Parkinson's Disease?</a:t>
            </a:r>
          </a:p>
        </p:txBody>
      </p:sp>
      <p:pic>
        <p:nvPicPr>
          <p:cNvPr id="15" name="Audio 14">
            <a:hlinkClick r:id="" action="ppaction://media"/>
            <a:extLst>
              <a:ext uri="{FF2B5EF4-FFF2-40B4-BE49-F238E27FC236}">
                <a16:creationId xmlns:a16="http://schemas.microsoft.com/office/drawing/2014/main" id="{C9C50336-8C7D-4873-9ADD-EFC8AC555F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1010213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2441">
        <p159:morph option="byObject"/>
      </p:transition>
    </mc:Choice>
    <mc:Fallback>
      <p:transition spd="slow" advTm="124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3258AFB-BD11-4881-BC99-376D411606ED}"/>
              </a:ext>
            </a:extLst>
          </p:cNvPr>
          <p:cNvSpPr/>
          <p:nvPr/>
        </p:nvSpPr>
        <p:spPr>
          <a:xfrm>
            <a:off x="1379250" y="2247900"/>
            <a:ext cx="40045262" cy="3708400"/>
          </a:xfrm>
          <a:prstGeom prst="roundRect">
            <a:avLst/>
          </a:prstGeom>
          <a:solidFill>
            <a:srgbClr val="00437E"/>
          </a:solidFill>
          <a:ln w="15875" cap="flat" cmpd="sng" algn="ctr">
            <a:noFill/>
            <a:prstDash val="solid"/>
          </a:ln>
          <a:effectLst/>
        </p:spPr>
        <p:txBody>
          <a:bodyPr rtlCol="0" anchor="ctr"/>
          <a:lstStyle/>
          <a:p>
            <a:pPr algn="ctr"/>
            <a:r>
              <a:rPr lang="en-US" sz="16600" dirty="0">
                <a:solidFill>
                  <a:schemeClr val="bg2"/>
                </a:solidFill>
              </a:rPr>
              <a:t>2. DBS</a:t>
            </a:r>
          </a:p>
        </p:txBody>
      </p:sp>
      <p:pic>
        <p:nvPicPr>
          <p:cNvPr id="2" name="Picture 1">
            <a:extLst>
              <a:ext uri="{FF2B5EF4-FFF2-40B4-BE49-F238E27FC236}">
                <a16:creationId xmlns:a16="http://schemas.microsoft.com/office/drawing/2014/main" id="{2E49862B-A059-4128-B4A3-4023D1119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250" y="8045450"/>
            <a:ext cx="12598889" cy="12641024"/>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descr="A screenshot of a cell phone&#10;&#10;Description automatically generated">
            <a:extLst>
              <a:ext uri="{FF2B5EF4-FFF2-40B4-BE49-F238E27FC236}">
                <a16:creationId xmlns:a16="http://schemas.microsoft.com/office/drawing/2014/main" id="{41C80A5A-14B4-4B28-9BFA-B973D55CF196}"/>
              </a:ext>
            </a:extLst>
          </p:cNvPr>
          <p:cNvPicPr>
            <a:picLocks noChangeAspect="1"/>
          </p:cNvPicPr>
          <p:nvPr/>
        </p:nvPicPr>
        <p:blipFill>
          <a:blip r:embed="rId5"/>
          <a:stretch>
            <a:fillRect/>
          </a:stretch>
        </p:blipFill>
        <p:spPr>
          <a:xfrm>
            <a:off x="14820690" y="8045450"/>
            <a:ext cx="26404220" cy="12641024"/>
          </a:xfrm>
          <a:prstGeom prst="rect">
            <a:avLst/>
          </a:prstGeom>
          <a:ln w="38100" cap="sq">
            <a:solidFill>
              <a:srgbClr val="245391"/>
            </a:solidFill>
            <a:prstDash val="solid"/>
            <a:miter lim="800000"/>
          </a:ln>
          <a:effectLst>
            <a:outerShdw blurRad="50800" dist="38100" dir="2700000" algn="tl" rotWithShape="0">
              <a:srgbClr val="000000">
                <a:alpha val="43000"/>
              </a:srgbClr>
            </a:outerShdw>
          </a:effectLst>
        </p:spPr>
      </p:pic>
      <p:pic>
        <p:nvPicPr>
          <p:cNvPr id="15" name="Audio 14">
            <a:hlinkClick r:id="" action="ppaction://media"/>
            <a:extLst>
              <a:ext uri="{FF2B5EF4-FFF2-40B4-BE49-F238E27FC236}">
                <a16:creationId xmlns:a16="http://schemas.microsoft.com/office/drawing/2014/main" id="{54DBF681-4929-4648-A24B-95D47EA875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968925916"/>
      </p:ext>
    </p:extLst>
  </p:cSld>
  <p:clrMapOvr>
    <a:masterClrMapping/>
  </p:clrMapOvr>
  <mc:AlternateContent xmlns:mc="http://schemas.openxmlformats.org/markup-compatibility/2006">
    <mc:Choice xmlns:p14="http://schemas.microsoft.com/office/powerpoint/2010/main" Requires="p14">
      <p:transition spd="slow" p14:dur="3400" advTm="17706">
        <p14:reveal/>
      </p:transition>
    </mc:Choice>
    <mc:Fallback>
      <p:transition spd="slow" advTm="177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3258AFB-BD11-4881-BC99-376D411606ED}"/>
              </a:ext>
            </a:extLst>
          </p:cNvPr>
          <p:cNvSpPr/>
          <p:nvPr/>
        </p:nvSpPr>
        <p:spPr>
          <a:xfrm>
            <a:off x="1379250" y="2247900"/>
            <a:ext cx="40045262" cy="3708400"/>
          </a:xfrm>
          <a:prstGeom prst="roundRect">
            <a:avLst/>
          </a:prstGeom>
          <a:solidFill>
            <a:srgbClr val="C00000"/>
          </a:solidFill>
          <a:ln w="15875" cap="flat" cmpd="sng" algn="ctr">
            <a:noFill/>
            <a:prstDash val="solid"/>
          </a:ln>
          <a:effectLst/>
        </p:spPr>
        <p:txBody>
          <a:bodyPr rtlCol="0" anchor="ctr"/>
          <a:lstStyle/>
          <a:p>
            <a:pPr algn="ctr"/>
            <a:r>
              <a:rPr lang="en-US" sz="16600" dirty="0">
                <a:solidFill>
                  <a:schemeClr val="bg2"/>
                </a:solidFill>
              </a:rPr>
              <a:t>3. Traditional DBS</a:t>
            </a:r>
          </a:p>
        </p:txBody>
      </p:sp>
      <p:sp>
        <p:nvSpPr>
          <p:cNvPr id="9" name="Rectangle: Rounded Corners 8">
            <a:extLst>
              <a:ext uri="{FF2B5EF4-FFF2-40B4-BE49-F238E27FC236}">
                <a16:creationId xmlns:a16="http://schemas.microsoft.com/office/drawing/2014/main" id="{84DFEC4A-4ACD-4101-9478-901752D968B2}"/>
              </a:ext>
            </a:extLst>
          </p:cNvPr>
          <p:cNvSpPr/>
          <p:nvPr/>
        </p:nvSpPr>
        <p:spPr>
          <a:xfrm>
            <a:off x="22978791" y="8008938"/>
            <a:ext cx="18445721" cy="18158466"/>
          </a:xfrm>
          <a:prstGeom prst="roundRect">
            <a:avLst/>
          </a:prstGeom>
          <a:solidFill>
            <a:srgbClr val="C00000"/>
          </a:solidFill>
          <a:ln w="158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800" b="0" i="0" u="none" strike="noStrike" kern="0" cap="none" spc="0" normalizeH="0" baseline="0" noProof="0" dirty="0">
                <a:ln>
                  <a:noFill/>
                </a:ln>
                <a:solidFill>
                  <a:prstClr val="white"/>
                </a:solidFill>
                <a:effectLst/>
                <a:uLnTx/>
                <a:uFillTx/>
                <a:ea typeface="+mn-ea"/>
                <a:cs typeface="+mn-cs"/>
              </a:rPr>
              <a:t>-Doesn’t optimize stimulation parameters based on patient’s state or symptoms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prstClr val="white"/>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800" b="0" i="0" u="none" strike="noStrike" kern="0" cap="none" spc="0" normalizeH="0" baseline="0" noProof="0" dirty="0">
                <a:ln>
                  <a:noFill/>
                </a:ln>
                <a:solidFill>
                  <a:prstClr val="white"/>
                </a:solidFill>
                <a:effectLst/>
                <a:uLnTx/>
                <a:uFillTx/>
                <a:ea typeface="+mn-ea"/>
                <a:cs typeface="+mn-cs"/>
              </a:rPr>
              <a:t>-Uses one-fit all stimulation parameter</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4800" kern="0" dirty="0">
              <a:solidFill>
                <a:prstClr val="white"/>
              </a:solidFill>
            </a:endParaRPr>
          </a:p>
          <a:p>
            <a:pPr algn="ctr" defTabSz="914400">
              <a:defRPr/>
            </a:pPr>
            <a:r>
              <a:rPr lang="en-US" sz="8800" kern="0" dirty="0">
                <a:solidFill>
                  <a:prstClr val="white"/>
                </a:solidFill>
              </a:rPr>
              <a:t>-Believed to attenuate aberrant neural activity</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prstClr val="white"/>
              </a:solidFill>
              <a:effectLst/>
              <a:uLnTx/>
              <a:uFillTx/>
              <a:ea typeface="+mn-ea"/>
              <a:cs typeface="+mn-cs"/>
            </a:endParaRPr>
          </a:p>
          <a:p>
            <a:pPr algn="ctr" defTabSz="914400">
              <a:defRPr/>
            </a:pPr>
            <a:r>
              <a:rPr lang="en-US" sz="8800" kern="0" dirty="0">
                <a:solidFill>
                  <a:prstClr val="white"/>
                </a:solidFill>
              </a:rPr>
              <a:t>-High power consumption</a:t>
            </a:r>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25CDCFFC-A596-4FD8-84A4-75FD3BE880CB}"/>
                  </a:ext>
                </a:extLst>
              </p:cNvPr>
              <p:cNvSpPr/>
              <p:nvPr/>
            </p:nvSpPr>
            <p:spPr>
              <a:xfrm>
                <a:off x="1347788" y="8039461"/>
                <a:ext cx="18445720" cy="8443607"/>
              </a:xfrm>
              <a:prstGeom prst="roundRect">
                <a:avLst>
                  <a:gd name="adj" fmla="val 15797"/>
                </a:avLst>
              </a:prstGeom>
              <a:solidFill>
                <a:srgbClr val="00437E"/>
              </a:solidFill>
              <a:ln w="15875" cap="flat" cmpd="sng" algn="ctr">
                <a:solidFill>
                  <a:srgbClr val="24539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800" b="1" i="0" u="none" strike="noStrike" kern="0" cap="none" spc="0" normalizeH="0" baseline="0" noProof="0" dirty="0">
                    <a:ln>
                      <a:noFill/>
                    </a:ln>
                    <a:solidFill>
                      <a:prstClr val="white"/>
                    </a:solidFill>
                    <a:effectLst/>
                    <a:uLnTx/>
                    <a:uFillTx/>
                    <a:ea typeface="+mn-ea"/>
                    <a:cs typeface="+mn-cs"/>
                  </a:rPr>
                  <a:t>Open Loop</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0" b="0" i="0" u="none" strike="noStrike" kern="0" cap="none" spc="0" normalizeH="0" baseline="0" noProof="0" dirty="0">
                    <a:ln>
                      <a:noFill/>
                    </a:ln>
                    <a:solidFill>
                      <a:prstClr val="white"/>
                    </a:solidFill>
                    <a:effectLst/>
                    <a:uLnTx/>
                    <a:uFillTx/>
                    <a:ea typeface="+mn-ea"/>
                    <a:cs typeface="+mn-cs"/>
                  </a:rPr>
                  <a:t>Constant stimulation parameters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0" b="0" i="0" u="none" strike="noStrike" kern="0" cap="none" spc="0" normalizeH="0" baseline="0" noProof="0" dirty="0">
                    <a:ln>
                      <a:noFill/>
                    </a:ln>
                    <a:solidFill>
                      <a:prstClr val="white"/>
                    </a:solidFill>
                    <a:effectLst/>
                    <a:uLnTx/>
                    <a:uFillTx/>
                    <a:ea typeface="+mn-ea"/>
                    <a:cs typeface="+mn-cs"/>
                  </a:rPr>
                  <a:t>Frequency: 130Hz</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0" b="0" i="0" u="none" strike="noStrike" kern="0" cap="none" spc="0" normalizeH="0" baseline="0" noProof="0" dirty="0">
                    <a:ln>
                      <a:noFill/>
                    </a:ln>
                    <a:solidFill>
                      <a:prstClr val="white"/>
                    </a:solidFill>
                    <a:effectLst/>
                    <a:uLnTx/>
                    <a:uFillTx/>
                    <a:ea typeface="+mn-ea"/>
                    <a:cs typeface="+mn-cs"/>
                  </a:rPr>
                  <a:t>Pulse duration: 60</a:t>
                </a:r>
                <a14:m>
                  <m:oMath xmlns:m="http://schemas.openxmlformats.org/officeDocument/2006/math">
                    <m:r>
                      <a:rPr kumimoji="0" lang="en-US" sz="80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𝜇</m:t>
                    </m:r>
                  </m:oMath>
                </a14:m>
                <a:r>
                  <a:rPr kumimoji="0" lang="en-US" sz="8000" b="0" i="0" u="none" strike="noStrike" kern="0" cap="none" spc="0" normalizeH="0" baseline="0" noProof="0" dirty="0">
                    <a:ln>
                      <a:noFill/>
                    </a:ln>
                    <a:solidFill>
                      <a:prstClr val="white"/>
                    </a:solidFill>
                    <a:effectLst/>
                    <a:uLnTx/>
                    <a:uFillTx/>
                    <a:ea typeface="+mn-ea"/>
                    <a:cs typeface="+mn-cs"/>
                  </a:rPr>
                  <a:t>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0" b="0" i="0" u="none" strike="noStrike" kern="0" cap="none" spc="0" normalizeH="0" baseline="0" noProof="0" dirty="0">
                    <a:ln>
                      <a:noFill/>
                    </a:ln>
                    <a:solidFill>
                      <a:prstClr val="white"/>
                    </a:solidFill>
                    <a:effectLst/>
                    <a:uLnTx/>
                    <a:uFillTx/>
                    <a:ea typeface="+mn-ea"/>
                    <a:cs typeface="+mn-cs"/>
                  </a:rPr>
                  <a:t>Pulse amplitude: patient specific</a:t>
                </a:r>
              </a:p>
            </p:txBody>
          </p:sp>
        </mc:Choice>
        <mc:Fallback xmlns="">
          <p:sp>
            <p:nvSpPr>
              <p:cNvPr id="11" name="Rectangle: Rounded Corners 10">
                <a:extLst>
                  <a:ext uri="{FF2B5EF4-FFF2-40B4-BE49-F238E27FC236}">
                    <a16:creationId xmlns:a16="http://schemas.microsoft.com/office/drawing/2014/main" id="{25CDCFFC-A596-4FD8-84A4-75FD3BE880CB}"/>
                  </a:ext>
                </a:extLst>
              </p:cNvPr>
              <p:cNvSpPr>
                <a:spLocks noRot="1" noChangeAspect="1" noMove="1" noResize="1" noEditPoints="1" noAdjustHandles="1" noChangeArrowheads="1" noChangeShapeType="1" noTextEdit="1"/>
              </p:cNvSpPr>
              <p:nvPr/>
            </p:nvSpPr>
            <p:spPr>
              <a:xfrm>
                <a:off x="1347788" y="8039461"/>
                <a:ext cx="18445720" cy="8443607"/>
              </a:xfrm>
              <a:prstGeom prst="roundRect">
                <a:avLst>
                  <a:gd name="adj" fmla="val 15797"/>
                </a:avLst>
              </a:prstGeom>
              <a:blipFill>
                <a:blip r:embed="rId4"/>
                <a:stretch>
                  <a:fillRect/>
                </a:stretch>
              </a:blipFill>
              <a:ln w="15875" cap="flat" cmpd="sng" algn="ctr">
                <a:solidFill>
                  <a:srgbClr val="245391"/>
                </a:solidFill>
                <a:prstDash val="solid"/>
              </a:ln>
              <a:effectLst/>
            </p:spPr>
            <p:txBody>
              <a:bodyPr/>
              <a:lstStyle/>
              <a:p>
                <a:r>
                  <a:rPr lang="en-GB">
                    <a:noFill/>
                  </a:rPr>
                  <a:t> </a:t>
                </a:r>
              </a:p>
            </p:txBody>
          </p:sp>
        </mc:Fallback>
      </mc:AlternateContent>
      <p:sp>
        <p:nvSpPr>
          <p:cNvPr id="13" name="Rectangle: Rounded Corners 12">
            <a:extLst>
              <a:ext uri="{FF2B5EF4-FFF2-40B4-BE49-F238E27FC236}">
                <a16:creationId xmlns:a16="http://schemas.microsoft.com/office/drawing/2014/main" id="{6D805D83-C531-4EA4-92D7-AC29A6EA2A47}"/>
              </a:ext>
            </a:extLst>
          </p:cNvPr>
          <p:cNvSpPr/>
          <p:nvPr/>
        </p:nvSpPr>
        <p:spPr>
          <a:xfrm>
            <a:off x="1379250" y="17723797"/>
            <a:ext cx="18445720" cy="8443608"/>
          </a:xfrm>
          <a:prstGeom prst="roundRect">
            <a:avLst/>
          </a:prstGeom>
          <a:solidFill>
            <a:srgbClr val="00437E"/>
          </a:solidFill>
          <a:ln w="15875" cap="flat" cmpd="sng" algn="ctr">
            <a:solidFill>
              <a:srgbClr val="24539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800" b="1" i="0" u="none" strike="noStrike" kern="0" cap="none" spc="0" normalizeH="0" baseline="0" noProof="0" dirty="0">
                <a:ln>
                  <a:noFill/>
                </a:ln>
                <a:solidFill>
                  <a:prstClr val="white"/>
                </a:solidFill>
                <a:effectLst/>
                <a:uLnTx/>
                <a:uFillTx/>
              </a:rPr>
              <a:t>Continuous</a:t>
            </a:r>
            <a:endParaRPr kumimoji="0" lang="en-US" sz="5400" b="1" i="0" u="none" strike="noStrike" kern="0" cap="none" spc="0" normalizeH="0" baseline="0" noProof="0" dirty="0">
              <a:ln>
                <a:noFill/>
              </a:ln>
              <a:solidFill>
                <a:prstClr val="white"/>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0" b="0" i="0" u="none" strike="noStrike" kern="0" cap="none" spc="0" normalizeH="0" baseline="0" noProof="0" dirty="0">
                <a:ln>
                  <a:noFill/>
                </a:ln>
                <a:solidFill>
                  <a:prstClr val="white"/>
                </a:solidFill>
                <a:effectLst/>
                <a:uLnTx/>
                <a:uFillTx/>
              </a:rPr>
              <a:t>Stimulation applied 24/7 at high frequencies (&gt;100Hz)</a:t>
            </a:r>
          </a:p>
        </p:txBody>
      </p:sp>
      <p:pic>
        <p:nvPicPr>
          <p:cNvPr id="23" name="Audio 22">
            <a:hlinkClick r:id="" action="ppaction://media"/>
            <a:extLst>
              <a:ext uri="{FF2B5EF4-FFF2-40B4-BE49-F238E27FC236}">
                <a16:creationId xmlns:a16="http://schemas.microsoft.com/office/drawing/2014/main" id="{EEE1D900-B365-40E3-8D2A-02EF20449B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2422988779"/>
      </p:ext>
    </p:extLst>
  </p:cSld>
  <p:clrMapOvr>
    <a:masterClrMapping/>
  </p:clrMapOvr>
  <mc:AlternateContent xmlns:mc="http://schemas.openxmlformats.org/markup-compatibility/2006">
    <mc:Choice xmlns:p14="http://schemas.microsoft.com/office/powerpoint/2010/main" Requires="p14">
      <p:transition spd="slow" p14:dur="3400" advTm="37903">
        <p14:reveal/>
      </p:transition>
    </mc:Choice>
    <mc:Fallback>
      <p:transition spd="slow" advTm="379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Connector: Elbow 70">
            <a:extLst>
              <a:ext uri="{FF2B5EF4-FFF2-40B4-BE49-F238E27FC236}">
                <a16:creationId xmlns:a16="http://schemas.microsoft.com/office/drawing/2014/main" id="{1A0DCF7A-C447-4F0E-9755-111560CE4F7F}"/>
              </a:ext>
            </a:extLst>
          </p:cNvPr>
          <p:cNvCxnSpPr>
            <a:cxnSpLocks/>
          </p:cNvCxnSpPr>
          <p:nvPr/>
        </p:nvCxnSpPr>
        <p:spPr>
          <a:xfrm rot="16200000" flipH="1">
            <a:off x="934276" y="18505671"/>
            <a:ext cx="6731545" cy="3073942"/>
          </a:xfrm>
          <a:prstGeom prst="bentConnector3">
            <a:avLst>
              <a:gd name="adj1" fmla="val 102023"/>
            </a:avLst>
          </a:prstGeom>
          <a:ln w="76200">
            <a:solidFill>
              <a:srgbClr val="00437E"/>
            </a:solidFill>
          </a:ln>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5B234641-AC79-4062-8C02-F5F6F95A541A}"/>
              </a:ext>
            </a:extLst>
          </p:cNvPr>
          <p:cNvCxnSpPr>
            <a:cxnSpLocks/>
          </p:cNvCxnSpPr>
          <p:nvPr/>
        </p:nvCxnSpPr>
        <p:spPr>
          <a:xfrm rot="16200000" flipH="1">
            <a:off x="934276" y="14528706"/>
            <a:ext cx="6731545" cy="3073942"/>
          </a:xfrm>
          <a:prstGeom prst="bentConnector3">
            <a:avLst>
              <a:gd name="adj1" fmla="val 68786"/>
            </a:avLst>
          </a:prstGeom>
          <a:ln w="76200">
            <a:solidFill>
              <a:srgbClr val="00437E"/>
            </a:solidFill>
          </a:ln>
        </p:spPr>
        <p:style>
          <a:lnRef idx="2">
            <a:schemeClr val="accent1"/>
          </a:lnRef>
          <a:fillRef idx="0">
            <a:schemeClr val="accent1"/>
          </a:fillRef>
          <a:effectRef idx="1">
            <a:schemeClr val="accent1"/>
          </a:effectRef>
          <a:fontRef idx="minor">
            <a:schemeClr val="tx1"/>
          </a:fontRef>
        </p:style>
      </p:cxnSp>
      <p:cxnSp>
        <p:nvCxnSpPr>
          <p:cNvPr id="69" name="Connector: Elbow 68">
            <a:extLst>
              <a:ext uri="{FF2B5EF4-FFF2-40B4-BE49-F238E27FC236}">
                <a16:creationId xmlns:a16="http://schemas.microsoft.com/office/drawing/2014/main" id="{D31DB14A-641A-42F4-BAD6-C4B875A5728D}"/>
              </a:ext>
            </a:extLst>
          </p:cNvPr>
          <p:cNvCxnSpPr>
            <a:cxnSpLocks/>
          </p:cNvCxnSpPr>
          <p:nvPr/>
        </p:nvCxnSpPr>
        <p:spPr>
          <a:xfrm rot="16200000" flipH="1">
            <a:off x="22548715" y="18626820"/>
            <a:ext cx="6731545" cy="3073942"/>
          </a:xfrm>
          <a:prstGeom prst="bentConnector3">
            <a:avLst>
              <a:gd name="adj1" fmla="val 102023"/>
            </a:avLst>
          </a:prstGeom>
          <a:ln w="76200">
            <a:solidFill>
              <a:srgbClr val="FF7F00"/>
            </a:solidFill>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EF0CA8D-1726-4D0D-B507-BD0DB34DF6E6}"/>
              </a:ext>
            </a:extLst>
          </p:cNvPr>
          <p:cNvCxnSpPr>
            <a:cxnSpLocks/>
          </p:cNvCxnSpPr>
          <p:nvPr/>
        </p:nvCxnSpPr>
        <p:spPr>
          <a:xfrm rot="16200000" flipH="1">
            <a:off x="22548715" y="14649855"/>
            <a:ext cx="6731545" cy="3073942"/>
          </a:xfrm>
          <a:prstGeom prst="bentConnector3">
            <a:avLst>
              <a:gd name="adj1" fmla="val 68786"/>
            </a:avLst>
          </a:prstGeom>
          <a:ln w="76200">
            <a:solidFill>
              <a:srgbClr val="FF7F00"/>
            </a:solidFill>
          </a:ln>
        </p:spPr>
        <p:style>
          <a:lnRef idx="2">
            <a:schemeClr val="accent1"/>
          </a:lnRef>
          <a:fillRef idx="0">
            <a:schemeClr val="accent1"/>
          </a:fillRef>
          <a:effectRef idx="1">
            <a:schemeClr val="accent1"/>
          </a:effectRef>
          <a:fontRef idx="minor">
            <a:schemeClr val="tx1"/>
          </a:fontRef>
        </p:style>
      </p:cxnSp>
      <p:sp>
        <p:nvSpPr>
          <p:cNvPr id="7" name="Rectangle: Rounded Corners 6">
            <a:extLst>
              <a:ext uri="{FF2B5EF4-FFF2-40B4-BE49-F238E27FC236}">
                <a16:creationId xmlns:a16="http://schemas.microsoft.com/office/drawing/2014/main" id="{83258AFB-BD11-4881-BC99-376D411606ED}"/>
              </a:ext>
            </a:extLst>
          </p:cNvPr>
          <p:cNvSpPr/>
          <p:nvPr/>
        </p:nvSpPr>
        <p:spPr>
          <a:xfrm>
            <a:off x="1379250" y="2247900"/>
            <a:ext cx="40045262" cy="3708400"/>
          </a:xfrm>
          <a:prstGeom prst="roundRect">
            <a:avLst/>
          </a:prstGeom>
          <a:solidFill>
            <a:srgbClr val="FF7F00"/>
          </a:solidFill>
          <a:ln w="15875" cap="flat" cmpd="sng" algn="ctr">
            <a:noFill/>
            <a:prstDash val="solid"/>
          </a:ln>
          <a:effectLst/>
        </p:spPr>
        <p:txBody>
          <a:bodyPr rtlCol="0" anchor="ctr"/>
          <a:lstStyle/>
          <a:p>
            <a:pPr algn="ctr"/>
            <a:r>
              <a:rPr lang="en-US" sz="16600" dirty="0">
                <a:solidFill>
                  <a:schemeClr val="bg2"/>
                </a:solidFill>
              </a:rPr>
              <a:t>4. Closed-Loop Adaptive DBS</a:t>
            </a:r>
          </a:p>
        </p:txBody>
      </p:sp>
      <mc:AlternateContent xmlns:mc="http://schemas.openxmlformats.org/markup-compatibility/2006" xmlns:a14="http://schemas.microsoft.com/office/drawing/2010/main">
        <mc:Choice Requires="a14">
          <p:sp>
            <p:nvSpPr>
              <p:cNvPr id="39" name="Freeform: Shape 38">
                <a:extLst>
                  <a:ext uri="{FF2B5EF4-FFF2-40B4-BE49-F238E27FC236}">
                    <a16:creationId xmlns:a16="http://schemas.microsoft.com/office/drawing/2014/main" id="{C4B675B9-12C5-4829-8A38-9D3BC367550A}"/>
                  </a:ext>
                </a:extLst>
              </p:cNvPr>
              <p:cNvSpPr/>
              <p:nvPr/>
            </p:nvSpPr>
            <p:spPr>
              <a:xfrm>
                <a:off x="25916387" y="14636922"/>
                <a:ext cx="15533414" cy="5526869"/>
              </a:xfrm>
              <a:custGeom>
                <a:avLst/>
                <a:gdLst>
                  <a:gd name="connsiteX0" fmla="*/ 0 w 4546470"/>
                  <a:gd name="connsiteY0" fmla="*/ 201555 h 2015548"/>
                  <a:gd name="connsiteX1" fmla="*/ 201555 w 4546470"/>
                  <a:gd name="connsiteY1" fmla="*/ 0 h 2015548"/>
                  <a:gd name="connsiteX2" fmla="*/ 4344915 w 4546470"/>
                  <a:gd name="connsiteY2" fmla="*/ 0 h 2015548"/>
                  <a:gd name="connsiteX3" fmla="*/ 4546470 w 4546470"/>
                  <a:gd name="connsiteY3" fmla="*/ 201555 h 2015548"/>
                  <a:gd name="connsiteX4" fmla="*/ 4546470 w 4546470"/>
                  <a:gd name="connsiteY4" fmla="*/ 1813993 h 2015548"/>
                  <a:gd name="connsiteX5" fmla="*/ 4344915 w 4546470"/>
                  <a:gd name="connsiteY5" fmla="*/ 2015548 h 2015548"/>
                  <a:gd name="connsiteX6" fmla="*/ 201555 w 4546470"/>
                  <a:gd name="connsiteY6" fmla="*/ 2015548 h 2015548"/>
                  <a:gd name="connsiteX7" fmla="*/ 0 w 4546470"/>
                  <a:gd name="connsiteY7" fmla="*/ 1813993 h 2015548"/>
                  <a:gd name="connsiteX8" fmla="*/ 0 w 4546470"/>
                  <a:gd name="connsiteY8" fmla="*/ 201555 h 20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6470" h="2015548">
                    <a:moveTo>
                      <a:pt x="0" y="201555"/>
                    </a:moveTo>
                    <a:cubicBezTo>
                      <a:pt x="0" y="90239"/>
                      <a:pt x="90239" y="0"/>
                      <a:pt x="201555" y="0"/>
                    </a:cubicBezTo>
                    <a:lnTo>
                      <a:pt x="4344915" y="0"/>
                    </a:lnTo>
                    <a:cubicBezTo>
                      <a:pt x="4456231" y="0"/>
                      <a:pt x="4546470" y="90239"/>
                      <a:pt x="4546470" y="201555"/>
                    </a:cubicBezTo>
                    <a:lnTo>
                      <a:pt x="4546470" y="1813993"/>
                    </a:lnTo>
                    <a:cubicBezTo>
                      <a:pt x="4546470" y="1925309"/>
                      <a:pt x="4456231" y="2015548"/>
                      <a:pt x="4344915" y="2015548"/>
                    </a:cubicBezTo>
                    <a:lnTo>
                      <a:pt x="201555" y="2015548"/>
                    </a:lnTo>
                    <a:cubicBezTo>
                      <a:pt x="90239" y="2015548"/>
                      <a:pt x="0" y="1925309"/>
                      <a:pt x="0" y="1813993"/>
                    </a:cubicBezTo>
                    <a:lnTo>
                      <a:pt x="0" y="201555"/>
                    </a:lnTo>
                    <a:close/>
                  </a:path>
                </a:pathLst>
              </a:custGeom>
              <a:solidFill>
                <a:schemeClr val="bg1"/>
              </a:solidFill>
              <a:ln w="76200">
                <a:solidFill>
                  <a:srgbClr val="FF7F00"/>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753" tIns="89513" rIns="104753" bIns="89513" numCol="1" spcCol="1270" anchor="t" anchorCtr="0">
                <a:noAutofit/>
              </a:bodyPr>
              <a:lstStyle/>
              <a:p>
                <a:pPr marL="0" lvl="0" indent="0" algn="l" defTabSz="1066800">
                  <a:lnSpc>
                    <a:spcPct val="90000"/>
                  </a:lnSpc>
                  <a:spcBef>
                    <a:spcPct val="0"/>
                  </a:spcBef>
                  <a:spcAft>
                    <a:spcPct val="35000"/>
                  </a:spcAft>
                  <a:buClr>
                    <a:srgbClr val="1CADE4"/>
                  </a:buClr>
                  <a:buSzPct val="100000"/>
                  <a:buNone/>
                </a:pPr>
                <a:r>
                  <a:rPr lang="en-US" sz="8000" b="1" kern="1200" cap="all" dirty="0">
                    <a:solidFill>
                      <a:schemeClr val="tx1"/>
                    </a:solidFill>
                  </a:rPr>
                  <a:t>Amplitude modulation</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7200" b="1" kern="1200" dirty="0">
                    <a:solidFill>
                      <a:schemeClr val="tx1"/>
                    </a:solidFill>
                  </a:rPr>
                  <a:t>DBS frequency: </a:t>
                </a:r>
                <a:r>
                  <a:rPr lang="en-GB" sz="7200" kern="1200" dirty="0">
                    <a:solidFill>
                      <a:schemeClr val="tx1"/>
                    </a:solidFill>
                  </a:rPr>
                  <a:t>130 Hz</a:t>
                </a:r>
                <a:endParaRPr lang="en-US" sz="7200" b="0" kern="1200" cap="all" dirty="0">
                  <a:solidFill>
                    <a:schemeClr val="tx1"/>
                  </a:solidFill>
                </a:endParaRP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7200" b="1" kern="1200" dirty="0">
                    <a:solidFill>
                      <a:schemeClr val="tx1"/>
                    </a:solidFill>
                  </a:rPr>
                  <a:t>Pulse Duration: </a:t>
                </a:r>
                <a:r>
                  <a:rPr lang="en-GB" sz="7200" kern="1200" dirty="0">
                    <a:solidFill>
                      <a:schemeClr val="tx1"/>
                    </a:solidFill>
                  </a:rPr>
                  <a:t>60 </a:t>
                </a:r>
                <a14:m>
                  <m:oMath xmlns:m="http://schemas.openxmlformats.org/officeDocument/2006/math">
                    <m:r>
                      <a:rPr lang="en-GB" sz="7200" i="1" kern="1200">
                        <a:solidFill>
                          <a:schemeClr val="tx1"/>
                        </a:solidFill>
                        <a:latin typeface="Cambria Math" panose="02040503050406030204" pitchFamily="18" charset="0"/>
                        <a:ea typeface="Cambria Math" panose="02040503050406030204" pitchFamily="18" charset="0"/>
                      </a:rPr>
                      <m:t>𝜇</m:t>
                    </m:r>
                  </m:oMath>
                </a14:m>
                <a:r>
                  <a:rPr lang="en-GB" sz="7200" kern="1200" dirty="0">
                    <a:solidFill>
                      <a:schemeClr val="tx1"/>
                    </a:solidFill>
                  </a:rPr>
                  <a:t>s</a:t>
                </a:r>
                <a:endParaRPr lang="en-US" sz="7200" b="0" kern="1200" cap="all" dirty="0">
                  <a:solidFill>
                    <a:schemeClr val="tx1"/>
                  </a:solidFill>
                </a:endParaRP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7200" b="1" kern="1200" dirty="0">
                    <a:solidFill>
                      <a:schemeClr val="tx1"/>
                    </a:solidFill>
                  </a:rPr>
                  <a:t>Pulse Amplitude: </a:t>
                </a:r>
                <a:r>
                  <a:rPr lang="en-GB" sz="7200" kern="1200" dirty="0">
                    <a:solidFill>
                      <a:schemeClr val="tx1"/>
                    </a:solidFill>
                  </a:rPr>
                  <a:t>to be adjusted</a:t>
                </a:r>
                <a:endParaRPr lang="en-US" sz="7200" b="0" kern="1200" cap="all" dirty="0">
                  <a:solidFill>
                    <a:schemeClr val="tx1"/>
                  </a:solidFill>
                </a:endParaRPr>
              </a:p>
            </p:txBody>
          </p:sp>
        </mc:Choice>
        <mc:Fallback xmlns="">
          <p:sp>
            <p:nvSpPr>
              <p:cNvPr id="39" name="Freeform: Shape 38">
                <a:extLst>
                  <a:ext uri="{FF2B5EF4-FFF2-40B4-BE49-F238E27FC236}">
                    <a16:creationId xmlns:a16="http://schemas.microsoft.com/office/drawing/2014/main" id="{C4B675B9-12C5-4829-8A38-9D3BC367550A}"/>
                  </a:ext>
                </a:extLst>
              </p:cNvPr>
              <p:cNvSpPr>
                <a:spLocks noRot="1" noChangeAspect="1" noMove="1" noResize="1" noEditPoints="1" noAdjustHandles="1" noChangeArrowheads="1" noChangeShapeType="1" noTextEdit="1"/>
              </p:cNvSpPr>
              <p:nvPr/>
            </p:nvSpPr>
            <p:spPr>
              <a:xfrm>
                <a:off x="25916387" y="14636922"/>
                <a:ext cx="15533414" cy="5526869"/>
              </a:xfrm>
              <a:custGeom>
                <a:avLst/>
                <a:gdLst>
                  <a:gd name="connsiteX0" fmla="*/ 0 w 4546470"/>
                  <a:gd name="connsiteY0" fmla="*/ 201555 h 2015548"/>
                  <a:gd name="connsiteX1" fmla="*/ 201555 w 4546470"/>
                  <a:gd name="connsiteY1" fmla="*/ 0 h 2015548"/>
                  <a:gd name="connsiteX2" fmla="*/ 4344915 w 4546470"/>
                  <a:gd name="connsiteY2" fmla="*/ 0 h 2015548"/>
                  <a:gd name="connsiteX3" fmla="*/ 4546470 w 4546470"/>
                  <a:gd name="connsiteY3" fmla="*/ 201555 h 2015548"/>
                  <a:gd name="connsiteX4" fmla="*/ 4546470 w 4546470"/>
                  <a:gd name="connsiteY4" fmla="*/ 1813993 h 2015548"/>
                  <a:gd name="connsiteX5" fmla="*/ 4344915 w 4546470"/>
                  <a:gd name="connsiteY5" fmla="*/ 2015548 h 2015548"/>
                  <a:gd name="connsiteX6" fmla="*/ 201555 w 4546470"/>
                  <a:gd name="connsiteY6" fmla="*/ 2015548 h 2015548"/>
                  <a:gd name="connsiteX7" fmla="*/ 0 w 4546470"/>
                  <a:gd name="connsiteY7" fmla="*/ 1813993 h 2015548"/>
                  <a:gd name="connsiteX8" fmla="*/ 0 w 4546470"/>
                  <a:gd name="connsiteY8" fmla="*/ 201555 h 20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6470" h="2015548">
                    <a:moveTo>
                      <a:pt x="0" y="201555"/>
                    </a:moveTo>
                    <a:cubicBezTo>
                      <a:pt x="0" y="90239"/>
                      <a:pt x="90239" y="0"/>
                      <a:pt x="201555" y="0"/>
                    </a:cubicBezTo>
                    <a:lnTo>
                      <a:pt x="4344915" y="0"/>
                    </a:lnTo>
                    <a:cubicBezTo>
                      <a:pt x="4456231" y="0"/>
                      <a:pt x="4546470" y="90239"/>
                      <a:pt x="4546470" y="201555"/>
                    </a:cubicBezTo>
                    <a:lnTo>
                      <a:pt x="4546470" y="1813993"/>
                    </a:lnTo>
                    <a:cubicBezTo>
                      <a:pt x="4546470" y="1925309"/>
                      <a:pt x="4456231" y="2015548"/>
                      <a:pt x="4344915" y="2015548"/>
                    </a:cubicBezTo>
                    <a:lnTo>
                      <a:pt x="201555" y="2015548"/>
                    </a:lnTo>
                    <a:cubicBezTo>
                      <a:pt x="90239" y="2015548"/>
                      <a:pt x="0" y="1925309"/>
                      <a:pt x="0" y="1813993"/>
                    </a:cubicBezTo>
                    <a:lnTo>
                      <a:pt x="0" y="201555"/>
                    </a:lnTo>
                    <a:close/>
                  </a:path>
                </a:pathLst>
              </a:custGeom>
              <a:blipFill>
                <a:blip r:embed="rId4"/>
                <a:stretch>
                  <a:fillRect l="-3005" t="-5435"/>
                </a:stretch>
              </a:blipFill>
              <a:ln w="76200">
                <a:solidFill>
                  <a:srgbClr val="FF7F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Freeform: Shape 42">
                <a:extLst>
                  <a:ext uri="{FF2B5EF4-FFF2-40B4-BE49-F238E27FC236}">
                    <a16:creationId xmlns:a16="http://schemas.microsoft.com/office/drawing/2014/main" id="{3DDAEC32-D54D-40C3-9F41-5194D3E6B3A7}"/>
                  </a:ext>
                </a:extLst>
              </p:cNvPr>
              <p:cNvSpPr/>
              <p:nvPr/>
            </p:nvSpPr>
            <p:spPr>
              <a:xfrm>
                <a:off x="25916387" y="20685891"/>
                <a:ext cx="15539587" cy="5481513"/>
              </a:xfrm>
              <a:custGeom>
                <a:avLst/>
                <a:gdLst>
                  <a:gd name="connsiteX0" fmla="*/ 0 w 4548277"/>
                  <a:gd name="connsiteY0" fmla="*/ 189416 h 1894158"/>
                  <a:gd name="connsiteX1" fmla="*/ 189416 w 4548277"/>
                  <a:gd name="connsiteY1" fmla="*/ 0 h 1894158"/>
                  <a:gd name="connsiteX2" fmla="*/ 4358861 w 4548277"/>
                  <a:gd name="connsiteY2" fmla="*/ 0 h 1894158"/>
                  <a:gd name="connsiteX3" fmla="*/ 4548277 w 4548277"/>
                  <a:gd name="connsiteY3" fmla="*/ 189416 h 1894158"/>
                  <a:gd name="connsiteX4" fmla="*/ 4548277 w 4548277"/>
                  <a:gd name="connsiteY4" fmla="*/ 1704742 h 1894158"/>
                  <a:gd name="connsiteX5" fmla="*/ 4358861 w 4548277"/>
                  <a:gd name="connsiteY5" fmla="*/ 1894158 h 1894158"/>
                  <a:gd name="connsiteX6" fmla="*/ 189416 w 4548277"/>
                  <a:gd name="connsiteY6" fmla="*/ 1894158 h 1894158"/>
                  <a:gd name="connsiteX7" fmla="*/ 0 w 4548277"/>
                  <a:gd name="connsiteY7" fmla="*/ 1704742 h 1894158"/>
                  <a:gd name="connsiteX8" fmla="*/ 0 w 4548277"/>
                  <a:gd name="connsiteY8" fmla="*/ 189416 h 189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277" h="1894158">
                    <a:moveTo>
                      <a:pt x="0" y="189416"/>
                    </a:moveTo>
                    <a:cubicBezTo>
                      <a:pt x="0" y="84804"/>
                      <a:pt x="84804" y="0"/>
                      <a:pt x="189416" y="0"/>
                    </a:cubicBezTo>
                    <a:lnTo>
                      <a:pt x="4358861" y="0"/>
                    </a:lnTo>
                    <a:cubicBezTo>
                      <a:pt x="4463473" y="0"/>
                      <a:pt x="4548277" y="84804"/>
                      <a:pt x="4548277" y="189416"/>
                    </a:cubicBezTo>
                    <a:lnTo>
                      <a:pt x="4548277" y="1704742"/>
                    </a:lnTo>
                    <a:cubicBezTo>
                      <a:pt x="4548277" y="1809354"/>
                      <a:pt x="4463473" y="1894158"/>
                      <a:pt x="4358861" y="1894158"/>
                    </a:cubicBezTo>
                    <a:lnTo>
                      <a:pt x="189416" y="1894158"/>
                    </a:lnTo>
                    <a:cubicBezTo>
                      <a:pt x="84804" y="1894158"/>
                      <a:pt x="0" y="1809354"/>
                      <a:pt x="0" y="1704742"/>
                    </a:cubicBezTo>
                    <a:lnTo>
                      <a:pt x="0" y="189416"/>
                    </a:lnTo>
                    <a:close/>
                  </a:path>
                </a:pathLst>
              </a:custGeom>
              <a:solidFill>
                <a:schemeClr val="bg1"/>
              </a:solidFill>
              <a:ln w="76200">
                <a:solidFill>
                  <a:srgbClr val="FF7F00"/>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1198" tIns="85958" rIns="101198" bIns="85958" numCol="1" spcCol="1270" anchor="t" anchorCtr="0">
                <a:noAutofit/>
              </a:bodyPr>
              <a:lstStyle/>
              <a:p>
                <a:pPr marL="0" lvl="0" indent="0" algn="l" defTabSz="1066800">
                  <a:lnSpc>
                    <a:spcPct val="90000"/>
                  </a:lnSpc>
                  <a:spcBef>
                    <a:spcPct val="0"/>
                  </a:spcBef>
                  <a:spcAft>
                    <a:spcPct val="35000"/>
                  </a:spcAft>
                  <a:buClr>
                    <a:srgbClr val="1CADE4"/>
                  </a:buClr>
                  <a:buSzPct val="100000"/>
                  <a:buNone/>
                </a:pPr>
                <a:r>
                  <a:rPr lang="en-US" sz="8000" b="1" cap="all" dirty="0">
                    <a:solidFill>
                      <a:schemeClr val="tx1"/>
                    </a:solidFill>
                  </a:rPr>
                  <a:t>Frequency</a:t>
                </a:r>
                <a:r>
                  <a:rPr lang="en-US" sz="8000" b="1" kern="1200" cap="all" dirty="0">
                    <a:solidFill>
                      <a:schemeClr val="tx1"/>
                    </a:solidFill>
                  </a:rPr>
                  <a:t> modulation</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7200" b="1" kern="1200" dirty="0">
                    <a:solidFill>
                      <a:schemeClr val="tx1"/>
                    </a:solidFill>
                  </a:rPr>
                  <a:t>DBS frequency: </a:t>
                </a:r>
                <a:r>
                  <a:rPr lang="en-GB" sz="7200" kern="1200" dirty="0">
                    <a:solidFill>
                      <a:schemeClr val="tx1"/>
                    </a:solidFill>
                  </a:rPr>
                  <a:t>to be adjusted</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7200" b="1" kern="1200" dirty="0">
                    <a:solidFill>
                      <a:schemeClr val="tx1"/>
                    </a:solidFill>
                  </a:rPr>
                  <a:t>Pulse duration: </a:t>
                </a:r>
                <a:r>
                  <a:rPr lang="en-GB" sz="7200" kern="1200" dirty="0">
                    <a:solidFill>
                      <a:schemeClr val="tx1"/>
                    </a:solidFill>
                  </a:rPr>
                  <a:t>60 </a:t>
                </a:r>
                <a14:m>
                  <m:oMath xmlns:m="http://schemas.openxmlformats.org/officeDocument/2006/math">
                    <m:r>
                      <a:rPr lang="en-GB" sz="7200" i="1" kern="1200">
                        <a:solidFill>
                          <a:schemeClr val="tx1"/>
                        </a:solidFill>
                        <a:latin typeface="Cambria Math" panose="02040503050406030204" pitchFamily="18" charset="0"/>
                        <a:ea typeface="Cambria Math" panose="02040503050406030204" pitchFamily="18" charset="0"/>
                      </a:rPr>
                      <m:t>𝜇</m:t>
                    </m:r>
                  </m:oMath>
                </a14:m>
                <a:r>
                  <a:rPr lang="en-GB" sz="7200" kern="1200" dirty="0">
                    <a:solidFill>
                      <a:schemeClr val="tx1"/>
                    </a:solidFill>
                  </a:rPr>
                  <a:t>s</a:t>
                </a:r>
              </a:p>
              <a:p>
                <a:pPr marL="228600" lvl="1" indent="-228600" algn="l" defTabSz="1066800">
                  <a:lnSpc>
                    <a:spcPct val="90000"/>
                  </a:lnSpc>
                  <a:spcBef>
                    <a:spcPct val="0"/>
                  </a:spcBef>
                  <a:spcAft>
                    <a:spcPct val="15000"/>
                  </a:spcAft>
                  <a:buClr>
                    <a:srgbClr val="1CADE4"/>
                  </a:buClr>
                  <a:buSzPct val="100000"/>
                  <a:buFont typeface="Calibri" panose="020F0502020204030204" pitchFamily="34" charset="0"/>
                  <a:buChar char=" "/>
                </a:pPr>
                <a:r>
                  <a:rPr lang="en-GB" sz="7200" b="1" kern="1200" dirty="0">
                    <a:solidFill>
                      <a:schemeClr val="tx1"/>
                    </a:solidFill>
                  </a:rPr>
                  <a:t>Pulse Amplitude: </a:t>
                </a:r>
                <a14:m>
                  <m:oMath xmlns:m="http://schemas.openxmlformats.org/officeDocument/2006/math">
                    <m:r>
                      <a:rPr lang="en-GB" sz="7200" b="1" i="1" kern="1200">
                        <a:solidFill>
                          <a:schemeClr val="tx1"/>
                        </a:solidFill>
                        <a:latin typeface="Cambria Math" panose="02040503050406030204" pitchFamily="18" charset="0"/>
                        <a:ea typeface="Cambria Math" panose="02040503050406030204" pitchFamily="18" charset="0"/>
                      </a:rPr>
                      <m:t>≈</m:t>
                    </m:r>
                  </m:oMath>
                </a14:m>
                <a:r>
                  <a:rPr lang="en-GB" sz="7200" kern="1200" dirty="0">
                    <a:solidFill>
                      <a:schemeClr val="tx1"/>
                    </a:solidFill>
                  </a:rPr>
                  <a:t>1.5mA</a:t>
                </a:r>
                <a:endParaRPr lang="en-US" sz="7200" b="0" kern="1200" cap="all" dirty="0">
                  <a:solidFill>
                    <a:schemeClr val="tx1"/>
                  </a:solidFill>
                </a:endParaRPr>
              </a:p>
            </p:txBody>
          </p:sp>
        </mc:Choice>
        <mc:Fallback xmlns="">
          <p:sp>
            <p:nvSpPr>
              <p:cNvPr id="43" name="Freeform: Shape 42">
                <a:extLst>
                  <a:ext uri="{FF2B5EF4-FFF2-40B4-BE49-F238E27FC236}">
                    <a16:creationId xmlns:a16="http://schemas.microsoft.com/office/drawing/2014/main" id="{3DDAEC32-D54D-40C3-9F41-5194D3E6B3A7}"/>
                  </a:ext>
                </a:extLst>
              </p:cNvPr>
              <p:cNvSpPr>
                <a:spLocks noRot="1" noChangeAspect="1" noMove="1" noResize="1" noEditPoints="1" noAdjustHandles="1" noChangeArrowheads="1" noChangeShapeType="1" noTextEdit="1"/>
              </p:cNvSpPr>
              <p:nvPr/>
            </p:nvSpPr>
            <p:spPr>
              <a:xfrm>
                <a:off x="25916387" y="20685891"/>
                <a:ext cx="15539587" cy="5481513"/>
              </a:xfrm>
              <a:custGeom>
                <a:avLst/>
                <a:gdLst>
                  <a:gd name="connsiteX0" fmla="*/ 0 w 4548277"/>
                  <a:gd name="connsiteY0" fmla="*/ 189416 h 1894158"/>
                  <a:gd name="connsiteX1" fmla="*/ 189416 w 4548277"/>
                  <a:gd name="connsiteY1" fmla="*/ 0 h 1894158"/>
                  <a:gd name="connsiteX2" fmla="*/ 4358861 w 4548277"/>
                  <a:gd name="connsiteY2" fmla="*/ 0 h 1894158"/>
                  <a:gd name="connsiteX3" fmla="*/ 4548277 w 4548277"/>
                  <a:gd name="connsiteY3" fmla="*/ 189416 h 1894158"/>
                  <a:gd name="connsiteX4" fmla="*/ 4548277 w 4548277"/>
                  <a:gd name="connsiteY4" fmla="*/ 1704742 h 1894158"/>
                  <a:gd name="connsiteX5" fmla="*/ 4358861 w 4548277"/>
                  <a:gd name="connsiteY5" fmla="*/ 1894158 h 1894158"/>
                  <a:gd name="connsiteX6" fmla="*/ 189416 w 4548277"/>
                  <a:gd name="connsiteY6" fmla="*/ 1894158 h 1894158"/>
                  <a:gd name="connsiteX7" fmla="*/ 0 w 4548277"/>
                  <a:gd name="connsiteY7" fmla="*/ 1704742 h 1894158"/>
                  <a:gd name="connsiteX8" fmla="*/ 0 w 4548277"/>
                  <a:gd name="connsiteY8" fmla="*/ 189416 h 189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277" h="1894158">
                    <a:moveTo>
                      <a:pt x="0" y="189416"/>
                    </a:moveTo>
                    <a:cubicBezTo>
                      <a:pt x="0" y="84804"/>
                      <a:pt x="84804" y="0"/>
                      <a:pt x="189416" y="0"/>
                    </a:cubicBezTo>
                    <a:lnTo>
                      <a:pt x="4358861" y="0"/>
                    </a:lnTo>
                    <a:cubicBezTo>
                      <a:pt x="4463473" y="0"/>
                      <a:pt x="4548277" y="84804"/>
                      <a:pt x="4548277" y="189416"/>
                    </a:cubicBezTo>
                    <a:lnTo>
                      <a:pt x="4548277" y="1704742"/>
                    </a:lnTo>
                    <a:cubicBezTo>
                      <a:pt x="4548277" y="1809354"/>
                      <a:pt x="4463473" y="1894158"/>
                      <a:pt x="4358861" y="1894158"/>
                    </a:cubicBezTo>
                    <a:lnTo>
                      <a:pt x="189416" y="1894158"/>
                    </a:lnTo>
                    <a:cubicBezTo>
                      <a:pt x="84804" y="1894158"/>
                      <a:pt x="0" y="1809354"/>
                      <a:pt x="0" y="1704742"/>
                    </a:cubicBezTo>
                    <a:lnTo>
                      <a:pt x="0" y="189416"/>
                    </a:lnTo>
                    <a:close/>
                  </a:path>
                </a:pathLst>
              </a:custGeom>
              <a:blipFill>
                <a:blip r:embed="rId5"/>
                <a:stretch>
                  <a:fillRect l="-3043" t="-5476"/>
                </a:stretch>
              </a:blipFill>
              <a:ln w="76200">
                <a:solidFill>
                  <a:srgbClr val="FF7F00"/>
                </a:solidFill>
              </a:ln>
            </p:spPr>
            <p:txBody>
              <a:bodyPr/>
              <a:lstStyle/>
              <a:p>
                <a:r>
                  <a:rPr lang="en-GB">
                    <a:noFill/>
                  </a:rPr>
                  <a:t> </a:t>
                </a:r>
              </a:p>
            </p:txBody>
          </p:sp>
        </mc:Fallback>
      </mc:AlternateContent>
      <p:sp>
        <p:nvSpPr>
          <p:cNvPr id="45" name="Freeform: Shape 44">
            <a:extLst>
              <a:ext uri="{FF2B5EF4-FFF2-40B4-BE49-F238E27FC236}">
                <a16:creationId xmlns:a16="http://schemas.microsoft.com/office/drawing/2014/main" id="{34E245EA-F090-4523-A563-2A3BB31B64E3}"/>
              </a:ext>
            </a:extLst>
          </p:cNvPr>
          <p:cNvSpPr/>
          <p:nvPr/>
        </p:nvSpPr>
        <p:spPr>
          <a:xfrm>
            <a:off x="1347787" y="8039461"/>
            <a:ext cx="18445721" cy="4781594"/>
          </a:xfrm>
          <a:custGeom>
            <a:avLst/>
            <a:gdLst>
              <a:gd name="connsiteX0" fmla="*/ 0 w 3501739"/>
              <a:gd name="connsiteY0" fmla="*/ 133793 h 1337932"/>
              <a:gd name="connsiteX1" fmla="*/ 133793 w 3501739"/>
              <a:gd name="connsiteY1" fmla="*/ 0 h 1337932"/>
              <a:gd name="connsiteX2" fmla="*/ 3367946 w 3501739"/>
              <a:gd name="connsiteY2" fmla="*/ 0 h 1337932"/>
              <a:gd name="connsiteX3" fmla="*/ 3501739 w 3501739"/>
              <a:gd name="connsiteY3" fmla="*/ 133793 h 1337932"/>
              <a:gd name="connsiteX4" fmla="*/ 3501739 w 3501739"/>
              <a:gd name="connsiteY4" fmla="*/ 1204139 h 1337932"/>
              <a:gd name="connsiteX5" fmla="*/ 3367946 w 3501739"/>
              <a:gd name="connsiteY5" fmla="*/ 1337932 h 1337932"/>
              <a:gd name="connsiteX6" fmla="*/ 133793 w 3501739"/>
              <a:gd name="connsiteY6" fmla="*/ 1337932 h 1337932"/>
              <a:gd name="connsiteX7" fmla="*/ 0 w 3501739"/>
              <a:gd name="connsiteY7" fmla="*/ 1204139 h 1337932"/>
              <a:gd name="connsiteX8" fmla="*/ 0 w 3501739"/>
              <a:gd name="connsiteY8" fmla="*/ 133793 h 133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739" h="1337932">
                <a:moveTo>
                  <a:pt x="0" y="133793"/>
                </a:moveTo>
                <a:cubicBezTo>
                  <a:pt x="0" y="59901"/>
                  <a:pt x="59901" y="0"/>
                  <a:pt x="133793" y="0"/>
                </a:cubicBezTo>
                <a:lnTo>
                  <a:pt x="3367946" y="0"/>
                </a:lnTo>
                <a:cubicBezTo>
                  <a:pt x="3441838" y="0"/>
                  <a:pt x="3501739" y="59901"/>
                  <a:pt x="3501739" y="133793"/>
                </a:cubicBezTo>
                <a:lnTo>
                  <a:pt x="3501739" y="1204139"/>
                </a:lnTo>
                <a:cubicBezTo>
                  <a:pt x="3501739" y="1278031"/>
                  <a:pt x="3441838" y="1337932"/>
                  <a:pt x="3367946" y="1337932"/>
                </a:cubicBezTo>
                <a:lnTo>
                  <a:pt x="133793" y="1337932"/>
                </a:lnTo>
                <a:cubicBezTo>
                  <a:pt x="59901" y="1337932"/>
                  <a:pt x="0" y="1278031"/>
                  <a:pt x="0" y="1204139"/>
                </a:cubicBezTo>
                <a:lnTo>
                  <a:pt x="0" y="133793"/>
                </a:lnTo>
                <a:close/>
              </a:path>
            </a:pathLst>
          </a:custGeom>
          <a:solidFill>
            <a:srgbClr val="00437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4432" tIns="76017" rIns="94432" bIns="76017" numCol="1" spcCol="1270" anchor="ctr" anchorCtr="0">
            <a:noAutofit/>
          </a:bodyPr>
          <a:lstStyle/>
          <a:p>
            <a:pPr marL="0" lvl="0" indent="0" algn="ctr" defTabSz="1289050">
              <a:lnSpc>
                <a:spcPct val="90000"/>
              </a:lnSpc>
              <a:spcBef>
                <a:spcPct val="0"/>
              </a:spcBef>
              <a:spcAft>
                <a:spcPct val="35000"/>
              </a:spcAft>
              <a:buNone/>
            </a:pPr>
            <a:r>
              <a:rPr lang="en-US" sz="8000" kern="1200" dirty="0">
                <a:solidFill>
                  <a:schemeClr val="bg1"/>
                </a:solidFill>
              </a:rPr>
              <a:t>Detect </a:t>
            </a:r>
            <a:r>
              <a:rPr lang="en-US" sz="8000" b="1" kern="1200" dirty="0">
                <a:solidFill>
                  <a:schemeClr val="bg1"/>
                </a:solidFill>
              </a:rPr>
              <a:t>‘biomarker(s)’ </a:t>
            </a:r>
            <a:r>
              <a:rPr lang="en-US" sz="8000" kern="1200" dirty="0">
                <a:solidFill>
                  <a:schemeClr val="bg1"/>
                </a:solidFill>
              </a:rPr>
              <a:t>to </a:t>
            </a:r>
          </a:p>
          <a:p>
            <a:pPr marL="0" lvl="0" indent="0" algn="ctr" defTabSz="1289050">
              <a:lnSpc>
                <a:spcPct val="90000"/>
              </a:lnSpc>
              <a:spcBef>
                <a:spcPct val="0"/>
              </a:spcBef>
              <a:spcAft>
                <a:spcPct val="35000"/>
              </a:spcAft>
              <a:buNone/>
            </a:pPr>
            <a:r>
              <a:rPr lang="en-US" sz="8000" kern="1200" dirty="0">
                <a:solidFill>
                  <a:schemeClr val="bg1"/>
                </a:solidFill>
              </a:rPr>
              <a:t>quantify symptoms</a:t>
            </a:r>
            <a:endParaRPr lang="en-GB" sz="8000" kern="1200" dirty="0">
              <a:solidFill>
                <a:schemeClr val="bg1"/>
              </a:solidFill>
            </a:endParaRPr>
          </a:p>
        </p:txBody>
      </p:sp>
      <p:grpSp>
        <p:nvGrpSpPr>
          <p:cNvPr id="58" name="Group 57">
            <a:extLst>
              <a:ext uri="{FF2B5EF4-FFF2-40B4-BE49-F238E27FC236}">
                <a16:creationId xmlns:a16="http://schemas.microsoft.com/office/drawing/2014/main" id="{4DA82BA4-293D-4CB8-9C6B-E2B3AD824D05}"/>
              </a:ext>
            </a:extLst>
          </p:cNvPr>
          <p:cNvGrpSpPr/>
          <p:nvPr/>
        </p:nvGrpSpPr>
        <p:grpSpPr>
          <a:xfrm>
            <a:off x="4300049" y="14636921"/>
            <a:ext cx="15539588" cy="11530483"/>
            <a:chOff x="945156" y="26457344"/>
            <a:chExt cx="2782962" cy="3613108"/>
          </a:xfrm>
          <a:solidFill>
            <a:schemeClr val="bg1"/>
          </a:solidFill>
        </p:grpSpPr>
        <p:sp>
          <p:nvSpPr>
            <p:cNvPr id="49" name="Freeform: Shape 48">
              <a:extLst>
                <a:ext uri="{FF2B5EF4-FFF2-40B4-BE49-F238E27FC236}">
                  <a16:creationId xmlns:a16="http://schemas.microsoft.com/office/drawing/2014/main" id="{F92A3F0A-6117-4F1D-B368-FF53D1E8DB0D}"/>
                </a:ext>
              </a:extLst>
            </p:cNvPr>
            <p:cNvSpPr/>
            <p:nvPr/>
          </p:nvSpPr>
          <p:spPr>
            <a:xfrm>
              <a:off x="953006" y="26457344"/>
              <a:ext cx="2775112" cy="1716918"/>
            </a:xfrm>
            <a:custGeom>
              <a:avLst/>
              <a:gdLst>
                <a:gd name="connsiteX0" fmla="*/ 0 w 2775112"/>
                <a:gd name="connsiteY0" fmla="*/ 179858 h 1798575"/>
                <a:gd name="connsiteX1" fmla="*/ 179858 w 2775112"/>
                <a:gd name="connsiteY1" fmla="*/ 0 h 1798575"/>
                <a:gd name="connsiteX2" fmla="*/ 2595255 w 2775112"/>
                <a:gd name="connsiteY2" fmla="*/ 0 h 1798575"/>
                <a:gd name="connsiteX3" fmla="*/ 2775113 w 2775112"/>
                <a:gd name="connsiteY3" fmla="*/ 179858 h 1798575"/>
                <a:gd name="connsiteX4" fmla="*/ 2775112 w 2775112"/>
                <a:gd name="connsiteY4" fmla="*/ 1618718 h 1798575"/>
                <a:gd name="connsiteX5" fmla="*/ 2595254 w 2775112"/>
                <a:gd name="connsiteY5" fmla="*/ 1798576 h 1798575"/>
                <a:gd name="connsiteX6" fmla="*/ 179858 w 2775112"/>
                <a:gd name="connsiteY6" fmla="*/ 1798575 h 1798575"/>
                <a:gd name="connsiteX7" fmla="*/ 0 w 2775112"/>
                <a:gd name="connsiteY7" fmla="*/ 1618717 h 1798575"/>
                <a:gd name="connsiteX8" fmla="*/ 0 w 2775112"/>
                <a:gd name="connsiteY8" fmla="*/ 179858 h 179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5112" h="1798575">
                  <a:moveTo>
                    <a:pt x="0" y="179858"/>
                  </a:moveTo>
                  <a:cubicBezTo>
                    <a:pt x="0" y="80525"/>
                    <a:pt x="80525" y="0"/>
                    <a:pt x="179858" y="0"/>
                  </a:cubicBezTo>
                  <a:lnTo>
                    <a:pt x="2595255" y="0"/>
                  </a:lnTo>
                  <a:cubicBezTo>
                    <a:pt x="2694588" y="0"/>
                    <a:pt x="2775113" y="80525"/>
                    <a:pt x="2775113" y="179858"/>
                  </a:cubicBezTo>
                  <a:cubicBezTo>
                    <a:pt x="2775113" y="659478"/>
                    <a:pt x="2775112" y="1139098"/>
                    <a:pt x="2775112" y="1618718"/>
                  </a:cubicBezTo>
                  <a:cubicBezTo>
                    <a:pt x="2775112" y="1718051"/>
                    <a:pt x="2694587" y="1798576"/>
                    <a:pt x="2595254" y="1798576"/>
                  </a:cubicBezTo>
                  <a:lnTo>
                    <a:pt x="179858" y="1798575"/>
                  </a:lnTo>
                  <a:cubicBezTo>
                    <a:pt x="80525" y="1798575"/>
                    <a:pt x="0" y="1718050"/>
                    <a:pt x="0" y="1618717"/>
                  </a:cubicBezTo>
                  <a:lnTo>
                    <a:pt x="0" y="179858"/>
                  </a:lnTo>
                  <a:close/>
                </a:path>
              </a:pathLst>
            </a:custGeom>
            <a:grpFill/>
            <a:ln w="76200">
              <a:solidFill>
                <a:srgbClr val="00437E"/>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398" tIns="83158" rIns="98398" bIns="83158" numCol="1" spcCol="1270" anchor="ctr" anchorCtr="0">
              <a:noAutofit/>
            </a:bodyPr>
            <a:lstStyle/>
            <a:p>
              <a:pPr marL="0" lvl="0" indent="0" algn="ctr" defTabSz="1066800">
                <a:lnSpc>
                  <a:spcPct val="90000"/>
                </a:lnSpc>
                <a:spcBef>
                  <a:spcPct val="0"/>
                </a:spcBef>
                <a:spcAft>
                  <a:spcPct val="35000"/>
                </a:spcAft>
                <a:buNone/>
              </a:pPr>
              <a:r>
                <a:rPr lang="en-US" sz="8800" kern="1200" dirty="0">
                  <a:solidFill>
                    <a:schemeClr val="tx1"/>
                  </a:solidFill>
                </a:rPr>
                <a:t>Limb tremor </a:t>
              </a:r>
              <a:endParaRPr lang="en-GB" sz="8800" kern="1200" dirty="0">
                <a:solidFill>
                  <a:schemeClr val="tx1"/>
                </a:solidFill>
              </a:endParaRPr>
            </a:p>
          </p:txBody>
        </p:sp>
        <mc:AlternateContent xmlns:mc="http://schemas.openxmlformats.org/markup-compatibility/2006" xmlns:a14="http://schemas.microsoft.com/office/drawing/2010/main">
          <mc:Choice Requires="a14">
            <p:sp>
              <p:nvSpPr>
                <p:cNvPr id="53" name="Freeform: Shape 52">
                  <a:extLst>
                    <a:ext uri="{FF2B5EF4-FFF2-40B4-BE49-F238E27FC236}">
                      <a16:creationId xmlns:a16="http://schemas.microsoft.com/office/drawing/2014/main" id="{F0A2F7C4-F394-41F7-AF0B-61D7F4E54143}"/>
                    </a:ext>
                  </a:extLst>
                </p:cNvPr>
                <p:cNvSpPr/>
                <p:nvPr/>
              </p:nvSpPr>
              <p:spPr>
                <a:xfrm>
                  <a:off x="945156" y="28329273"/>
                  <a:ext cx="2781320" cy="1741179"/>
                </a:xfrm>
                <a:custGeom>
                  <a:avLst/>
                  <a:gdLst>
                    <a:gd name="connsiteX0" fmla="*/ 0 w 2781320"/>
                    <a:gd name="connsiteY0" fmla="*/ 206028 h 2060277"/>
                    <a:gd name="connsiteX1" fmla="*/ 206028 w 2781320"/>
                    <a:gd name="connsiteY1" fmla="*/ 0 h 2060277"/>
                    <a:gd name="connsiteX2" fmla="*/ 2575292 w 2781320"/>
                    <a:gd name="connsiteY2" fmla="*/ 0 h 2060277"/>
                    <a:gd name="connsiteX3" fmla="*/ 2781320 w 2781320"/>
                    <a:gd name="connsiteY3" fmla="*/ 206028 h 2060277"/>
                    <a:gd name="connsiteX4" fmla="*/ 2781320 w 2781320"/>
                    <a:gd name="connsiteY4" fmla="*/ 1854249 h 2060277"/>
                    <a:gd name="connsiteX5" fmla="*/ 2575292 w 2781320"/>
                    <a:gd name="connsiteY5" fmla="*/ 2060277 h 2060277"/>
                    <a:gd name="connsiteX6" fmla="*/ 206028 w 2781320"/>
                    <a:gd name="connsiteY6" fmla="*/ 2060277 h 2060277"/>
                    <a:gd name="connsiteX7" fmla="*/ 0 w 2781320"/>
                    <a:gd name="connsiteY7" fmla="*/ 1854249 h 2060277"/>
                    <a:gd name="connsiteX8" fmla="*/ 0 w 2781320"/>
                    <a:gd name="connsiteY8" fmla="*/ 206028 h 206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320" h="2060277">
                      <a:moveTo>
                        <a:pt x="0" y="206028"/>
                      </a:moveTo>
                      <a:cubicBezTo>
                        <a:pt x="0" y="92242"/>
                        <a:pt x="92242" y="0"/>
                        <a:pt x="206028" y="0"/>
                      </a:cubicBezTo>
                      <a:lnTo>
                        <a:pt x="2575292" y="0"/>
                      </a:lnTo>
                      <a:cubicBezTo>
                        <a:pt x="2689078" y="0"/>
                        <a:pt x="2781320" y="92242"/>
                        <a:pt x="2781320" y="206028"/>
                      </a:cubicBezTo>
                      <a:lnTo>
                        <a:pt x="2781320" y="1854249"/>
                      </a:lnTo>
                      <a:cubicBezTo>
                        <a:pt x="2781320" y="1968035"/>
                        <a:pt x="2689078" y="2060277"/>
                        <a:pt x="2575292" y="2060277"/>
                      </a:cubicBezTo>
                      <a:lnTo>
                        <a:pt x="206028" y="2060277"/>
                      </a:lnTo>
                      <a:cubicBezTo>
                        <a:pt x="92242" y="2060277"/>
                        <a:pt x="0" y="1968035"/>
                        <a:pt x="0" y="1854249"/>
                      </a:cubicBezTo>
                      <a:lnTo>
                        <a:pt x="0" y="206028"/>
                      </a:lnTo>
                      <a:close/>
                    </a:path>
                  </a:pathLst>
                </a:custGeom>
                <a:grpFill/>
                <a:ln w="76200">
                  <a:solidFill>
                    <a:srgbClr val="00437E"/>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063" tIns="90823" rIns="106063" bIns="90823" numCol="1" spcCol="1270" anchor="ctr" anchorCtr="0">
                  <a:noAutofit/>
                </a:bodyPr>
                <a:lstStyle/>
                <a:p>
                  <a:pPr marL="0" lvl="0" indent="0" algn="ctr" defTabSz="1066800">
                    <a:lnSpc>
                      <a:spcPct val="90000"/>
                    </a:lnSpc>
                    <a:spcBef>
                      <a:spcPct val="0"/>
                    </a:spcBef>
                    <a:spcAft>
                      <a:spcPct val="35000"/>
                    </a:spcAft>
                    <a:buNone/>
                  </a:pPr>
                  <a:r>
                    <a:rPr lang="en-US" sz="8800" kern="1200" dirty="0">
                      <a:solidFill>
                        <a:schemeClr val="tx1"/>
                      </a:solidFill>
                    </a:rPr>
                    <a:t>Prolonged beta band activity                      </a:t>
                  </a:r>
                  <a:r>
                    <a:rPr lang="en-GB" sz="8800" kern="1200" dirty="0">
                      <a:solidFill>
                        <a:schemeClr val="tx1"/>
                      </a:solidFill>
                    </a:rPr>
                    <a:t>(</a:t>
                  </a:r>
                  <a14:m>
                    <m:oMath xmlns:m="http://schemas.openxmlformats.org/officeDocument/2006/math">
                      <m:r>
                        <a:rPr lang="en-US" sz="8800" i="1" kern="1200">
                          <a:solidFill>
                            <a:schemeClr val="tx1"/>
                          </a:solidFill>
                          <a:latin typeface="Cambria Math" panose="02040503050406030204" pitchFamily="18" charset="0"/>
                          <a:ea typeface="Cambria Math" panose="02040503050406030204" pitchFamily="18" charset="0"/>
                        </a:rPr>
                        <m:t>≈ </m:t>
                      </m:r>
                    </m:oMath>
                  </a14:m>
                  <a:r>
                    <a:rPr lang="en-GB" sz="8800" kern="1200" dirty="0">
                      <a:solidFill>
                        <a:schemeClr val="tx1"/>
                      </a:solidFill>
                    </a:rPr>
                    <a:t>600-1000ms) in the STN</a:t>
                  </a:r>
                </a:p>
              </p:txBody>
            </p:sp>
          </mc:Choice>
          <mc:Fallback xmlns="">
            <p:sp>
              <p:nvSpPr>
                <p:cNvPr id="53" name="Freeform: Shape 52">
                  <a:extLst>
                    <a:ext uri="{FF2B5EF4-FFF2-40B4-BE49-F238E27FC236}">
                      <a16:creationId xmlns:a16="http://schemas.microsoft.com/office/drawing/2014/main" id="{F0A2F7C4-F394-41F7-AF0B-61D7F4E54143}"/>
                    </a:ext>
                  </a:extLst>
                </p:cNvPr>
                <p:cNvSpPr>
                  <a:spLocks noRot="1" noChangeAspect="1" noMove="1" noResize="1" noEditPoints="1" noAdjustHandles="1" noChangeArrowheads="1" noChangeShapeType="1" noTextEdit="1"/>
                </p:cNvSpPr>
                <p:nvPr/>
              </p:nvSpPr>
              <p:spPr>
                <a:xfrm>
                  <a:off x="945156" y="28329273"/>
                  <a:ext cx="2781320" cy="1741179"/>
                </a:xfrm>
                <a:custGeom>
                  <a:avLst/>
                  <a:gdLst>
                    <a:gd name="connsiteX0" fmla="*/ 0 w 2781320"/>
                    <a:gd name="connsiteY0" fmla="*/ 206028 h 2060277"/>
                    <a:gd name="connsiteX1" fmla="*/ 206028 w 2781320"/>
                    <a:gd name="connsiteY1" fmla="*/ 0 h 2060277"/>
                    <a:gd name="connsiteX2" fmla="*/ 2575292 w 2781320"/>
                    <a:gd name="connsiteY2" fmla="*/ 0 h 2060277"/>
                    <a:gd name="connsiteX3" fmla="*/ 2781320 w 2781320"/>
                    <a:gd name="connsiteY3" fmla="*/ 206028 h 2060277"/>
                    <a:gd name="connsiteX4" fmla="*/ 2781320 w 2781320"/>
                    <a:gd name="connsiteY4" fmla="*/ 1854249 h 2060277"/>
                    <a:gd name="connsiteX5" fmla="*/ 2575292 w 2781320"/>
                    <a:gd name="connsiteY5" fmla="*/ 2060277 h 2060277"/>
                    <a:gd name="connsiteX6" fmla="*/ 206028 w 2781320"/>
                    <a:gd name="connsiteY6" fmla="*/ 2060277 h 2060277"/>
                    <a:gd name="connsiteX7" fmla="*/ 0 w 2781320"/>
                    <a:gd name="connsiteY7" fmla="*/ 1854249 h 2060277"/>
                    <a:gd name="connsiteX8" fmla="*/ 0 w 2781320"/>
                    <a:gd name="connsiteY8" fmla="*/ 206028 h 206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320" h="2060277">
                      <a:moveTo>
                        <a:pt x="0" y="206028"/>
                      </a:moveTo>
                      <a:cubicBezTo>
                        <a:pt x="0" y="92242"/>
                        <a:pt x="92242" y="0"/>
                        <a:pt x="206028" y="0"/>
                      </a:cubicBezTo>
                      <a:lnTo>
                        <a:pt x="2575292" y="0"/>
                      </a:lnTo>
                      <a:cubicBezTo>
                        <a:pt x="2689078" y="0"/>
                        <a:pt x="2781320" y="92242"/>
                        <a:pt x="2781320" y="206028"/>
                      </a:cubicBezTo>
                      <a:lnTo>
                        <a:pt x="2781320" y="1854249"/>
                      </a:lnTo>
                      <a:cubicBezTo>
                        <a:pt x="2781320" y="1968035"/>
                        <a:pt x="2689078" y="2060277"/>
                        <a:pt x="2575292" y="2060277"/>
                      </a:cubicBezTo>
                      <a:lnTo>
                        <a:pt x="206028" y="2060277"/>
                      </a:lnTo>
                      <a:cubicBezTo>
                        <a:pt x="92242" y="2060277"/>
                        <a:pt x="0" y="1968035"/>
                        <a:pt x="0" y="1854249"/>
                      </a:cubicBezTo>
                      <a:lnTo>
                        <a:pt x="0" y="206028"/>
                      </a:lnTo>
                      <a:close/>
                    </a:path>
                  </a:pathLst>
                </a:custGeom>
                <a:blipFill>
                  <a:blip r:embed="rId6"/>
                  <a:stretch>
                    <a:fillRect r="-31550"/>
                  </a:stretch>
                </a:blipFill>
                <a:ln w="76200">
                  <a:solidFill>
                    <a:srgbClr val="00437E"/>
                  </a:solidFill>
                </a:ln>
              </p:spPr>
              <p:txBody>
                <a:bodyPr/>
                <a:lstStyle/>
                <a:p>
                  <a:r>
                    <a:rPr lang="en-GB">
                      <a:noFill/>
                    </a:rPr>
                    <a:t> </a:t>
                  </a:r>
                </a:p>
              </p:txBody>
            </p:sp>
          </mc:Fallback>
        </mc:AlternateContent>
      </p:grpSp>
      <p:sp>
        <p:nvSpPr>
          <p:cNvPr id="55" name="Freeform: Shape 54">
            <a:extLst>
              <a:ext uri="{FF2B5EF4-FFF2-40B4-BE49-F238E27FC236}">
                <a16:creationId xmlns:a16="http://schemas.microsoft.com/office/drawing/2014/main" id="{195E47C1-CB7A-43BC-A0A3-2B7A27A91C19}"/>
              </a:ext>
            </a:extLst>
          </p:cNvPr>
          <p:cNvSpPr/>
          <p:nvPr/>
        </p:nvSpPr>
        <p:spPr>
          <a:xfrm>
            <a:off x="22978791" y="8039461"/>
            <a:ext cx="18445721" cy="4781594"/>
          </a:xfrm>
          <a:custGeom>
            <a:avLst/>
            <a:gdLst>
              <a:gd name="connsiteX0" fmla="*/ 0 w 6974351"/>
              <a:gd name="connsiteY0" fmla="*/ 130499 h 1304989"/>
              <a:gd name="connsiteX1" fmla="*/ 130499 w 6974351"/>
              <a:gd name="connsiteY1" fmla="*/ 0 h 1304989"/>
              <a:gd name="connsiteX2" fmla="*/ 6843852 w 6974351"/>
              <a:gd name="connsiteY2" fmla="*/ 0 h 1304989"/>
              <a:gd name="connsiteX3" fmla="*/ 6974351 w 6974351"/>
              <a:gd name="connsiteY3" fmla="*/ 130499 h 1304989"/>
              <a:gd name="connsiteX4" fmla="*/ 6974351 w 6974351"/>
              <a:gd name="connsiteY4" fmla="*/ 1174490 h 1304989"/>
              <a:gd name="connsiteX5" fmla="*/ 6843852 w 6974351"/>
              <a:gd name="connsiteY5" fmla="*/ 1304989 h 1304989"/>
              <a:gd name="connsiteX6" fmla="*/ 130499 w 6974351"/>
              <a:gd name="connsiteY6" fmla="*/ 1304989 h 1304989"/>
              <a:gd name="connsiteX7" fmla="*/ 0 w 6974351"/>
              <a:gd name="connsiteY7" fmla="*/ 1174490 h 1304989"/>
              <a:gd name="connsiteX8" fmla="*/ 0 w 6974351"/>
              <a:gd name="connsiteY8" fmla="*/ 130499 h 130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4351" h="1304989">
                <a:moveTo>
                  <a:pt x="0" y="130499"/>
                </a:moveTo>
                <a:cubicBezTo>
                  <a:pt x="0" y="58426"/>
                  <a:pt x="58426" y="0"/>
                  <a:pt x="130499" y="0"/>
                </a:cubicBezTo>
                <a:lnTo>
                  <a:pt x="6843852" y="0"/>
                </a:lnTo>
                <a:cubicBezTo>
                  <a:pt x="6915925" y="0"/>
                  <a:pt x="6974351" y="58426"/>
                  <a:pt x="6974351" y="130499"/>
                </a:cubicBezTo>
                <a:lnTo>
                  <a:pt x="6974351" y="1174490"/>
                </a:lnTo>
                <a:cubicBezTo>
                  <a:pt x="6974351" y="1246563"/>
                  <a:pt x="6915925" y="1304989"/>
                  <a:pt x="6843852" y="1304989"/>
                </a:cubicBezTo>
                <a:lnTo>
                  <a:pt x="130499" y="1304989"/>
                </a:lnTo>
                <a:cubicBezTo>
                  <a:pt x="58426" y="1304989"/>
                  <a:pt x="0" y="1246563"/>
                  <a:pt x="0" y="1174490"/>
                </a:cubicBezTo>
                <a:lnTo>
                  <a:pt x="0" y="130499"/>
                </a:lnTo>
                <a:close/>
              </a:path>
            </a:pathLst>
          </a:custGeom>
          <a:solidFill>
            <a:srgbClr val="FF7F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3467" tIns="75052" rIns="93467" bIns="75052" numCol="1" spcCol="1270" anchor="ctr" anchorCtr="0">
            <a:noAutofit/>
          </a:bodyPr>
          <a:lstStyle/>
          <a:p>
            <a:pPr marL="0" lvl="0" indent="0" algn="ctr" defTabSz="1289050">
              <a:lnSpc>
                <a:spcPct val="90000"/>
              </a:lnSpc>
              <a:spcBef>
                <a:spcPct val="0"/>
              </a:spcBef>
              <a:spcAft>
                <a:spcPct val="35000"/>
              </a:spcAft>
              <a:buNone/>
            </a:pPr>
            <a:r>
              <a:rPr lang="en-US" sz="8000" kern="1200" dirty="0">
                <a:solidFill>
                  <a:schemeClr val="bg1"/>
                </a:solidFill>
              </a:rPr>
              <a:t>Uses </a:t>
            </a:r>
            <a:r>
              <a:rPr lang="en-US" sz="8000" b="1" kern="1200" dirty="0">
                <a:solidFill>
                  <a:schemeClr val="bg1"/>
                </a:solidFill>
              </a:rPr>
              <a:t>complex algorithms </a:t>
            </a:r>
            <a:r>
              <a:rPr lang="en-US" sz="8000" kern="1200" dirty="0">
                <a:solidFill>
                  <a:schemeClr val="bg1"/>
                </a:solidFill>
              </a:rPr>
              <a:t>to adjust stimulation parameters accordingly</a:t>
            </a:r>
            <a:endParaRPr lang="en-GB" sz="8000" kern="1200" dirty="0">
              <a:solidFill>
                <a:schemeClr val="bg1"/>
              </a:solidFill>
            </a:endParaRPr>
          </a:p>
        </p:txBody>
      </p:sp>
      <p:pic>
        <p:nvPicPr>
          <p:cNvPr id="48" name="Audio 47">
            <a:hlinkClick r:id="" action="ppaction://media"/>
            <a:extLst>
              <a:ext uri="{FF2B5EF4-FFF2-40B4-BE49-F238E27FC236}">
                <a16:creationId xmlns:a16="http://schemas.microsoft.com/office/drawing/2014/main" id="{3F477A03-F140-416D-A55D-7795076220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2415718230"/>
      </p:ext>
    </p:extLst>
  </p:cSld>
  <p:clrMapOvr>
    <a:masterClrMapping/>
  </p:clrMapOvr>
  <mc:AlternateContent xmlns:mc="http://schemas.openxmlformats.org/markup-compatibility/2006">
    <mc:Choice xmlns:p14="http://schemas.microsoft.com/office/powerpoint/2010/main" Requires="p14">
      <p:transition spd="slow" p14:dur="3400" advTm="36365">
        <p14:reveal/>
      </p:transition>
    </mc:Choice>
    <mc:Fallback>
      <p:transition spd="slow" advTm="363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0F032BE-61D6-41B0-B21B-FC24EAE6FCED}"/>
              </a:ext>
            </a:extLst>
          </p:cNvPr>
          <p:cNvSpPr/>
          <p:nvPr/>
        </p:nvSpPr>
        <p:spPr>
          <a:xfrm>
            <a:off x="3969915" y="11460551"/>
            <a:ext cx="34863931" cy="7354110"/>
          </a:xfrm>
          <a:prstGeom prst="roundRect">
            <a:avLst/>
          </a:prstGeom>
          <a:solidFill>
            <a:srgbClr val="FF7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900" b="1" dirty="0"/>
              <a:t>II - Methods</a:t>
            </a:r>
          </a:p>
        </p:txBody>
      </p:sp>
    </p:spTree>
    <p:extLst>
      <p:ext uri="{BB962C8B-B14F-4D97-AF65-F5344CB8AC3E}">
        <p14:creationId xmlns:p14="http://schemas.microsoft.com/office/powerpoint/2010/main" val="2120168210"/>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Rounded Corners 187">
            <a:extLst>
              <a:ext uri="{FF2B5EF4-FFF2-40B4-BE49-F238E27FC236}">
                <a16:creationId xmlns:a16="http://schemas.microsoft.com/office/drawing/2014/main" id="{2E20E174-75CD-4328-9257-72BCAEF7C905}"/>
              </a:ext>
            </a:extLst>
          </p:cNvPr>
          <p:cNvSpPr/>
          <p:nvPr/>
        </p:nvSpPr>
        <p:spPr>
          <a:xfrm>
            <a:off x="1382214" y="2882940"/>
            <a:ext cx="40072337" cy="20568776"/>
          </a:xfrm>
          <a:prstGeom prst="roundRect">
            <a:avLst>
              <a:gd name="adj" fmla="val 8613"/>
            </a:avLst>
          </a:prstGeom>
          <a:noFill/>
          <a:ln w="76200">
            <a:solidFill>
              <a:srgbClr val="0043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graphicFrame>
            <p:nvGraphicFramePr>
              <p:cNvPr id="190" name="Table 189">
                <a:extLst>
                  <a:ext uri="{FF2B5EF4-FFF2-40B4-BE49-F238E27FC236}">
                    <a16:creationId xmlns:a16="http://schemas.microsoft.com/office/drawing/2014/main" id="{A8FB7C8E-8239-4348-B52D-5B31F339CC81}"/>
                  </a:ext>
                </a:extLst>
              </p:cNvPr>
              <p:cNvGraphicFramePr>
                <a:graphicFrameLocks noGrp="1"/>
              </p:cNvGraphicFramePr>
              <p:nvPr>
                <p:extLst>
                  <p:ext uri="{D42A27DB-BD31-4B8C-83A1-F6EECF244321}">
                    <p14:modId xmlns:p14="http://schemas.microsoft.com/office/powerpoint/2010/main" val="3661983065"/>
                  </p:ext>
                </p:extLst>
              </p:nvPr>
            </p:nvGraphicFramePr>
            <p:xfrm>
              <a:off x="1564105" y="6658687"/>
              <a:ext cx="39807232" cy="13680177"/>
            </p:xfrm>
            <a:graphic>
              <a:graphicData uri="http://schemas.openxmlformats.org/drawingml/2006/table">
                <a:tbl>
                  <a:tblPr firstRow="1" bandRow="1"/>
                  <a:tblGrid>
                    <a:gridCol w="9951808">
                      <a:extLst>
                        <a:ext uri="{9D8B030D-6E8A-4147-A177-3AD203B41FA5}">
                          <a16:colId xmlns:a16="http://schemas.microsoft.com/office/drawing/2014/main" val="2041944350"/>
                        </a:ext>
                      </a:extLst>
                    </a:gridCol>
                    <a:gridCol w="9951808">
                      <a:extLst>
                        <a:ext uri="{9D8B030D-6E8A-4147-A177-3AD203B41FA5}">
                          <a16:colId xmlns:a16="http://schemas.microsoft.com/office/drawing/2014/main" val="404949075"/>
                        </a:ext>
                      </a:extLst>
                    </a:gridCol>
                    <a:gridCol w="9951808">
                      <a:extLst>
                        <a:ext uri="{9D8B030D-6E8A-4147-A177-3AD203B41FA5}">
                          <a16:colId xmlns:a16="http://schemas.microsoft.com/office/drawing/2014/main" val="4278741686"/>
                        </a:ext>
                      </a:extLst>
                    </a:gridCol>
                    <a:gridCol w="9951808">
                      <a:extLst>
                        <a:ext uri="{9D8B030D-6E8A-4147-A177-3AD203B41FA5}">
                          <a16:colId xmlns:a16="http://schemas.microsoft.com/office/drawing/2014/main" val="2644994204"/>
                        </a:ext>
                      </a:extLst>
                    </a:gridCol>
                  </a:tblGrid>
                  <a:tr h="2906382">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6000" b="0" dirty="0">
                              <a:solidFill>
                                <a:schemeClr val="tx1"/>
                              </a:solidFill>
                              <a:latin typeface="+mn-lt"/>
                            </a:rPr>
                            <a:t>On-Off Controller</a:t>
                          </a:r>
                          <a:endParaRPr lang="en-GB" sz="6000" b="0" dirty="0">
                            <a:solidFill>
                              <a:schemeClr val="tx1"/>
                            </a:solidFill>
                            <a:latin typeface="+mn-lt"/>
                          </a:endParaRPr>
                        </a:p>
                      </a:txBody>
                      <a:tcPr marL="104698" marR="104698" marT="52349" marB="52349" anchor="ctr">
                        <a:lnL w="12700" cap="flat" cmpd="sng" algn="ctr">
                          <a:noFill/>
                          <a:prstDash val="solid"/>
                          <a:round/>
                          <a:headEnd type="none" w="med" len="med"/>
                          <a:tailEnd type="none" w="med" len="med"/>
                        </a:lnL>
                        <a:lnR w="76200" cap="flat" cmpd="sng" algn="ctr">
                          <a:solidFill>
                            <a:srgbClr val="00437E"/>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00437E"/>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6000" b="0" dirty="0">
                              <a:solidFill>
                                <a:schemeClr val="tx1"/>
                              </a:solidFill>
                              <a:latin typeface="+mn-lt"/>
                            </a:rPr>
                            <a:t>Dual-Threshold Controller</a:t>
                          </a:r>
                          <a:endParaRPr lang="en-GB" sz="6000" b="0" dirty="0">
                            <a:solidFill>
                              <a:schemeClr val="tx1"/>
                            </a:solidFill>
                            <a:latin typeface="+mn-lt"/>
                          </a:endParaRPr>
                        </a:p>
                      </a:txBody>
                      <a:tcPr marL="104698" marR="104698" marT="52349" marB="52349" anchor="ctr">
                        <a:lnL w="76200" cap="flat" cmpd="sng" algn="ctr">
                          <a:solidFill>
                            <a:srgbClr val="00437E"/>
                          </a:solidFill>
                          <a:prstDash val="solid"/>
                          <a:round/>
                          <a:headEnd type="none" w="med" len="med"/>
                          <a:tailEnd type="none" w="med" len="med"/>
                        </a:lnL>
                        <a:lnR w="76200" cap="flat" cmpd="sng" algn="ctr">
                          <a:solidFill>
                            <a:srgbClr val="00437E"/>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00437E"/>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6000" b="0" dirty="0">
                              <a:solidFill>
                                <a:schemeClr val="tx1"/>
                              </a:solidFill>
                              <a:latin typeface="+mn-lt"/>
                            </a:rPr>
                            <a:t>Proportional Controller</a:t>
                          </a:r>
                          <a:endParaRPr lang="en-GB" sz="6000" b="0" dirty="0">
                            <a:solidFill>
                              <a:schemeClr val="tx1"/>
                            </a:solidFill>
                            <a:latin typeface="+mn-lt"/>
                          </a:endParaRPr>
                        </a:p>
                      </a:txBody>
                      <a:tcPr marL="104698" marR="104698" marT="52349" marB="52349" anchor="ctr">
                        <a:lnL w="76200" cap="flat" cmpd="sng" algn="ctr">
                          <a:solidFill>
                            <a:srgbClr val="00437E"/>
                          </a:solidFill>
                          <a:prstDash val="solid"/>
                          <a:round/>
                          <a:headEnd type="none" w="med" len="med"/>
                          <a:tailEnd type="none" w="med" len="med"/>
                        </a:lnL>
                        <a:lnR w="76200" cap="flat" cmpd="sng" algn="ctr">
                          <a:solidFill>
                            <a:srgbClr val="00437E"/>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00437E"/>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6000" b="0" dirty="0">
                              <a:solidFill>
                                <a:schemeClr val="tx1"/>
                              </a:solidFill>
                              <a:latin typeface="+mn-lt"/>
                            </a:rPr>
                            <a:t>Proportional Integral Controller</a:t>
                          </a:r>
                          <a:endParaRPr lang="en-GB" sz="6000" b="0" dirty="0">
                            <a:solidFill>
                              <a:schemeClr val="tx1"/>
                            </a:solidFill>
                            <a:latin typeface="+mn-lt"/>
                          </a:endParaRPr>
                        </a:p>
                      </a:txBody>
                      <a:tcPr marL="104698" marR="104698" marT="52349" marB="52349" anchor="ctr">
                        <a:lnL w="76200" cap="flat" cmpd="sng" algn="ctr">
                          <a:solidFill>
                            <a:srgbClr val="00437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00437E"/>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1698274"/>
                      </a:ext>
                    </a:extLst>
                  </a:tr>
                  <a:tr h="10773795">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algn="ctr"/>
                          <a:endParaRPr lang="en-US" sz="4000" dirty="0">
                            <a:latin typeface="+mn-lt"/>
                          </a:endParaRPr>
                        </a:p>
                        <a:p>
                          <a:pPr algn="ctr"/>
                          <a:endParaRPr lang="en-US" sz="4000" dirty="0">
                            <a:latin typeface="+mn-lt"/>
                          </a:endParaRPr>
                        </a:p>
                        <a:p>
                          <a:pPr algn="ctr"/>
                          <a:endParaRPr lang="en-US" sz="4000" dirty="0">
                            <a:latin typeface="+mn-lt"/>
                          </a:endParaRPr>
                        </a:p>
                        <a:p>
                          <a:pPr algn="ctr"/>
                          <a:endParaRPr lang="en-US" sz="4000" dirty="0">
                            <a:latin typeface="+mn-lt"/>
                          </a:endParaRPr>
                        </a:p>
                        <a:p>
                          <a:pPr algn="ctr"/>
                          <a:endParaRPr lang="en-US" sz="4000" dirty="0">
                            <a:latin typeface="+mn-lt"/>
                          </a:endParaRPr>
                        </a:p>
                        <a:p>
                          <a:pPr algn="ctr"/>
                          <a:endParaRPr lang="en-US" sz="4000" dirty="0">
                            <a:latin typeface="+mn-lt"/>
                          </a:endParaRPr>
                        </a:p>
                        <a:p>
                          <a:pPr algn="ctr"/>
                          <a:endParaRPr lang="en-US" sz="4000" dirty="0">
                            <a:latin typeface="+mn-lt"/>
                          </a:endParaRPr>
                        </a:p>
                        <a:p>
                          <a:pPr algn="ctr"/>
                          <a:endParaRPr lang="en-US" sz="4000" dirty="0">
                            <a:latin typeface="+mn-lt"/>
                          </a:endParaRPr>
                        </a:p>
                        <a:p>
                          <a:pPr algn="ctr"/>
                          <a:endParaRPr lang="en-US" sz="4000" dirty="0">
                            <a:latin typeface="+mn-lt"/>
                          </a:endParaRPr>
                        </a:p>
                        <a:p>
                          <a:pPr algn="ctr"/>
                          <a:endParaRPr lang="en-US" sz="4000" dirty="0">
                            <a:latin typeface="+mn-lt"/>
                          </a:endParaRPr>
                        </a:p>
                        <a:p>
                          <a:pPr algn="ctr"/>
                          <a:endParaRPr lang="en-GB" sz="4000" dirty="0">
                            <a:latin typeface="+mn-lt"/>
                          </a:endParaRPr>
                        </a:p>
                        <a:p>
                          <a:pPr algn="ctr"/>
                          <a:endParaRPr lang="en-US" sz="4000" i="1" dirty="0">
                            <a:latin typeface="+mn-lt"/>
                          </a:endParaRPr>
                        </a:p>
                        <a:p>
                          <a:pPr algn="ctr"/>
                          <a14:m>
                            <m:oMathPara xmlns:m="http://schemas.openxmlformats.org/officeDocument/2006/math">
                              <m:oMathParaPr>
                                <m:jc m:val="center"/>
                              </m:oMathParaPr>
                              <m:oMath xmlns:m="http://schemas.openxmlformats.org/officeDocument/2006/math">
                                <m:r>
                                  <a:rPr lang="en-US" sz="4000" i="1" smtClean="0">
                                    <a:latin typeface="Cambria Math" panose="02040503050406030204" pitchFamily="18" charset="0"/>
                                  </a:rPr>
                                  <m:t>𝑢</m:t>
                                </m:r>
                                <m:d>
                                  <m:dPr>
                                    <m:ctrlPr>
                                      <a:rPr lang="en-IE" sz="4000" i="1">
                                        <a:latin typeface="Cambria Math" panose="02040503050406030204" pitchFamily="18" charset="0"/>
                                      </a:rPr>
                                    </m:ctrlPr>
                                  </m:dPr>
                                  <m:e>
                                    <m:r>
                                      <a:rPr lang="en-US" sz="4000" i="1">
                                        <a:latin typeface="Cambria Math" panose="02040503050406030204" pitchFamily="18" charset="0"/>
                                      </a:rPr>
                                      <m:t>𝑡</m:t>
                                    </m:r>
                                  </m:e>
                                </m:d>
                                <m:r>
                                  <a:rPr lang="en-US" sz="4000" i="1">
                                    <a:latin typeface="Cambria Math" panose="02040503050406030204" pitchFamily="18" charset="0"/>
                                  </a:rPr>
                                  <m:t>=</m:t>
                                </m:r>
                                <m:d>
                                  <m:dPr>
                                    <m:begChr m:val="{"/>
                                    <m:endChr m:val=""/>
                                    <m:ctrlPr>
                                      <a:rPr lang="en-IE" sz="4000" i="1">
                                        <a:latin typeface="Cambria Math" panose="02040503050406030204" pitchFamily="18" charset="0"/>
                                      </a:rPr>
                                    </m:ctrlPr>
                                  </m:dPr>
                                  <m:e>
                                    <m:m>
                                      <m:mPr>
                                        <m:mcs>
                                          <m:mc>
                                            <m:mcPr>
                                              <m:count m:val="1"/>
                                              <m:mcJc m:val="center"/>
                                            </m:mcPr>
                                          </m:mc>
                                        </m:mcs>
                                        <m:ctrlPr>
                                          <a:rPr lang="en-IE" sz="4000" i="1">
                                            <a:latin typeface="Cambria Math" panose="02040503050406030204" pitchFamily="18" charset="0"/>
                                          </a:rPr>
                                        </m:ctrlPr>
                                      </m:mPr>
                                      <m:mr>
                                        <m:e>
                                          <m:r>
                                            <a:rPr lang="en-US" sz="4000" i="1">
                                              <a:latin typeface="Cambria Math" panose="02040503050406030204" pitchFamily="18" charset="0"/>
                                            </a:rPr>
                                            <m:t>𝑢</m:t>
                                          </m:r>
                                          <m:d>
                                            <m:dPr>
                                              <m:ctrlPr>
                                                <a:rPr lang="en-IE" sz="4000" i="1">
                                                  <a:latin typeface="Cambria Math" panose="02040503050406030204" pitchFamily="18" charset="0"/>
                                                </a:rPr>
                                              </m:ctrlPr>
                                            </m:dPr>
                                            <m:e>
                                              <m:r>
                                                <a:rPr lang="en-US" sz="4000" i="1">
                                                  <a:latin typeface="Cambria Math" panose="02040503050406030204" pitchFamily="18" charset="0"/>
                                                </a:rPr>
                                                <m:t>𝑡</m:t>
                                              </m:r>
                                              <m:r>
                                                <a:rPr lang="en-US" sz="4000" i="1">
                                                  <a:latin typeface="Cambria Math" panose="02040503050406030204" pitchFamily="18" charset="0"/>
                                                </a:rPr>
                                                <m:t>−1</m:t>
                                              </m:r>
                                            </m:e>
                                          </m:d>
                                          <m:r>
                                            <a:rPr lang="en-US" sz="4000" i="1">
                                              <a:latin typeface="Cambria Math" panose="02040503050406030204" pitchFamily="18" charset="0"/>
                                            </a:rPr>
                                            <m:t>+</m:t>
                                          </m:r>
                                          <m:sSub>
                                            <m:sSubPr>
                                              <m:ctrlPr>
                                                <a:rPr lang="en-IE" sz="4000" i="1">
                                                  <a:latin typeface="Cambria Math" panose="02040503050406030204" pitchFamily="18" charset="0"/>
                                                </a:rPr>
                                              </m:ctrlPr>
                                            </m:sSubPr>
                                            <m:e>
                                              <m:r>
                                                <a:rPr lang="en-US" sz="4000" i="1">
                                                  <a:latin typeface="Cambria Math" panose="02040503050406030204" pitchFamily="18" charset="0"/>
                                                </a:rPr>
                                                <m:t>𝑢</m:t>
                                              </m:r>
                                            </m:e>
                                            <m:sub>
                                              <m:sSub>
                                                <m:sSubPr>
                                                  <m:ctrlPr>
                                                    <a:rPr lang="en-IE" sz="4000" i="1">
                                                      <a:latin typeface="Cambria Math" panose="02040503050406030204" pitchFamily="18" charset="0"/>
                                                    </a:rPr>
                                                  </m:ctrlPr>
                                                </m:sSubPr>
                                                <m:e>
                                                  <m:r>
                                                    <m:rPr>
                                                      <m:sty m:val="p"/>
                                                    </m:rPr>
                                                    <a:rPr lang="en-US" sz="4000">
                                                      <a:latin typeface="Cambria Math" panose="02040503050406030204" pitchFamily="18" charset="0"/>
                                                    </a:rPr>
                                                    <m:t>Δ</m:t>
                                                  </m:r>
                                                </m:e>
                                                <m:sub>
                                                  <m:sSub>
                                                    <m:sSubPr>
                                                      <m:ctrlPr>
                                                        <a:rPr lang="en-IE" sz="4000" i="1">
                                                          <a:latin typeface="Cambria Math" panose="02040503050406030204" pitchFamily="18" charset="0"/>
                                                        </a:rPr>
                                                      </m:ctrlPr>
                                                    </m:sSubPr>
                                                    <m:e>
                                                      <m:r>
                                                        <a:rPr lang="en-US" sz="4000" i="1">
                                                          <a:latin typeface="Cambria Math" panose="02040503050406030204" pitchFamily="18" charset="0"/>
                                                        </a:rPr>
                                                        <m:t>𝑅</m:t>
                                                      </m:r>
                                                    </m:e>
                                                    <m:sub>
                                                      <m:r>
                                                        <a:rPr lang="en-US" sz="4000" i="1">
                                                          <a:latin typeface="Cambria Math" panose="02040503050406030204" pitchFamily="18" charset="0"/>
                                                        </a:rPr>
                                                        <m:t>𝐿</m:t>
                                                      </m:r>
                                                    </m:sub>
                                                  </m:sSub>
                                                  <m:r>
                                                    <a:rPr lang="en-US" sz="4000" i="1">
                                                      <a:latin typeface="Cambria Math" panose="02040503050406030204" pitchFamily="18" charset="0"/>
                                                    </a:rPr>
                                                    <m:t> </m:t>
                                                  </m:r>
                                                </m:sub>
                                              </m:sSub>
                                              <m:r>
                                                <a:rPr lang="en-US" sz="4000" i="1">
                                                  <a:latin typeface="Cambria Math" panose="02040503050406030204" pitchFamily="18" charset="0"/>
                                                </a:rPr>
                                                <m:t> </m:t>
                                              </m:r>
                                            </m:sub>
                                          </m:sSub>
                                          <m:r>
                                            <a:rPr lang="en-US" sz="4000" i="1">
                                              <a:latin typeface="Cambria Math" panose="02040503050406030204" pitchFamily="18" charset="0"/>
                                            </a:rPr>
                                            <m:t> </m:t>
                                          </m:r>
                                          <m:r>
                                            <a:rPr lang="en-US" sz="4000" i="1">
                                              <a:latin typeface="Cambria Math" panose="02040503050406030204" pitchFamily="18" charset="0"/>
                                            </a:rPr>
                                            <m:t>𝑖𝑓</m:t>
                                          </m:r>
                                          <m:r>
                                            <a:rPr lang="en-US" sz="4000" i="1">
                                              <a:latin typeface="Cambria Math" panose="02040503050406030204" pitchFamily="18" charset="0"/>
                                            </a:rPr>
                                            <m:t> </m:t>
                                          </m:r>
                                          <m:r>
                                            <a:rPr lang="en-US" sz="4000" i="1">
                                              <a:latin typeface="Cambria Math" panose="02040503050406030204" pitchFamily="18" charset="0"/>
                                            </a:rPr>
                                            <m:t>𝑒</m:t>
                                          </m:r>
                                          <m:d>
                                            <m:dPr>
                                              <m:ctrlPr>
                                                <a:rPr lang="en-IE" sz="4000" i="1">
                                                  <a:latin typeface="Cambria Math" panose="02040503050406030204" pitchFamily="18" charset="0"/>
                                                </a:rPr>
                                              </m:ctrlPr>
                                            </m:dPr>
                                            <m:e>
                                              <m:r>
                                                <a:rPr lang="en-US" sz="4000" i="1">
                                                  <a:latin typeface="Cambria Math" panose="02040503050406030204" pitchFamily="18" charset="0"/>
                                                </a:rPr>
                                                <m:t>𝑡</m:t>
                                              </m:r>
                                            </m:e>
                                          </m:d>
                                          <m:r>
                                            <a:rPr lang="en-US" sz="4000" i="1">
                                              <a:latin typeface="Cambria Math" panose="02040503050406030204" pitchFamily="18" charset="0"/>
                                            </a:rPr>
                                            <m:t>&gt;0</m:t>
                                          </m:r>
                                        </m:e>
                                      </m:mr>
                                      <m:mr>
                                        <m:e>
                                          <m:r>
                                            <a:rPr lang="en-US" sz="4000" i="1">
                                              <a:latin typeface="Cambria Math" panose="02040503050406030204" pitchFamily="18" charset="0"/>
                                            </a:rPr>
                                            <m:t>𝑢</m:t>
                                          </m:r>
                                          <m:d>
                                            <m:dPr>
                                              <m:ctrlPr>
                                                <a:rPr lang="en-IE" sz="4000" i="1">
                                                  <a:latin typeface="Cambria Math" panose="02040503050406030204" pitchFamily="18" charset="0"/>
                                                </a:rPr>
                                              </m:ctrlPr>
                                            </m:dPr>
                                            <m:e>
                                              <m:r>
                                                <a:rPr lang="en-US" sz="4000" i="1">
                                                  <a:latin typeface="Cambria Math" panose="02040503050406030204" pitchFamily="18" charset="0"/>
                                                </a:rPr>
                                                <m:t>𝑡</m:t>
                                              </m:r>
                                              <m:r>
                                                <a:rPr lang="en-US" sz="4000" i="1">
                                                  <a:latin typeface="Cambria Math" panose="02040503050406030204" pitchFamily="18" charset="0"/>
                                                </a:rPr>
                                                <m:t>−1</m:t>
                                              </m:r>
                                            </m:e>
                                          </m:d>
                                          <m:r>
                                            <a:rPr lang="en-US" sz="4000" i="1">
                                              <a:latin typeface="Cambria Math" panose="02040503050406030204" pitchFamily="18" charset="0"/>
                                            </a:rPr>
                                            <m:t>−</m:t>
                                          </m:r>
                                          <m:sSub>
                                            <m:sSubPr>
                                              <m:ctrlPr>
                                                <a:rPr lang="en-IE" sz="4000" i="1">
                                                  <a:latin typeface="Cambria Math" panose="02040503050406030204" pitchFamily="18" charset="0"/>
                                                </a:rPr>
                                              </m:ctrlPr>
                                            </m:sSubPr>
                                            <m:e>
                                              <m:r>
                                                <a:rPr lang="en-US" sz="4000" i="1">
                                                  <a:latin typeface="Cambria Math" panose="02040503050406030204" pitchFamily="18" charset="0"/>
                                                </a:rPr>
                                                <m:t>𝑢</m:t>
                                              </m:r>
                                            </m:e>
                                            <m:sub>
                                              <m:sSub>
                                                <m:sSubPr>
                                                  <m:ctrlPr>
                                                    <a:rPr lang="en-IE" sz="4000" i="1">
                                                      <a:latin typeface="Cambria Math" panose="02040503050406030204" pitchFamily="18" charset="0"/>
                                                    </a:rPr>
                                                  </m:ctrlPr>
                                                </m:sSubPr>
                                                <m:e>
                                                  <m:r>
                                                    <m:rPr>
                                                      <m:sty m:val="p"/>
                                                    </m:rPr>
                                                    <a:rPr lang="en-US" sz="4000">
                                                      <a:latin typeface="Cambria Math" panose="02040503050406030204" pitchFamily="18" charset="0"/>
                                                    </a:rPr>
                                                    <m:t>Δ</m:t>
                                                  </m:r>
                                                </m:e>
                                                <m:sub>
                                                  <m:sSub>
                                                    <m:sSubPr>
                                                      <m:ctrlPr>
                                                        <a:rPr lang="en-IE" sz="4000" i="1">
                                                          <a:latin typeface="Cambria Math" panose="02040503050406030204" pitchFamily="18" charset="0"/>
                                                        </a:rPr>
                                                      </m:ctrlPr>
                                                    </m:sSubPr>
                                                    <m:e>
                                                      <m:r>
                                                        <a:rPr lang="en-US" sz="4000" i="1">
                                                          <a:latin typeface="Cambria Math" panose="02040503050406030204" pitchFamily="18" charset="0"/>
                                                        </a:rPr>
                                                        <m:t>𝑅</m:t>
                                                      </m:r>
                                                    </m:e>
                                                    <m:sub>
                                                      <m:r>
                                                        <a:rPr lang="en-US" sz="4000" i="1">
                                                          <a:latin typeface="Cambria Math" panose="02040503050406030204" pitchFamily="18" charset="0"/>
                                                        </a:rPr>
                                                        <m:t>𝐿</m:t>
                                                      </m:r>
                                                    </m:sub>
                                                  </m:sSub>
                                                  <m:r>
                                                    <a:rPr lang="en-US" sz="4000" i="1">
                                                      <a:latin typeface="Cambria Math" panose="02040503050406030204" pitchFamily="18" charset="0"/>
                                                    </a:rPr>
                                                    <m:t> </m:t>
                                                  </m:r>
                                                </m:sub>
                                              </m:sSub>
                                              <m:r>
                                                <a:rPr lang="en-US" sz="4000" i="1">
                                                  <a:latin typeface="Cambria Math" panose="02040503050406030204" pitchFamily="18" charset="0"/>
                                                </a:rPr>
                                                <m:t> </m:t>
                                              </m:r>
                                            </m:sub>
                                          </m:sSub>
                                          <m:r>
                                            <a:rPr lang="en-US" sz="4000" i="1">
                                              <a:latin typeface="Cambria Math" panose="02040503050406030204" pitchFamily="18" charset="0"/>
                                            </a:rPr>
                                            <m:t> </m:t>
                                          </m:r>
                                          <m:r>
                                            <a:rPr lang="en-US" sz="4000" i="1">
                                              <a:latin typeface="Cambria Math" panose="02040503050406030204" pitchFamily="18" charset="0"/>
                                            </a:rPr>
                                            <m:t>𝑖𝑓</m:t>
                                          </m:r>
                                          <m:r>
                                            <a:rPr lang="en-US" sz="4000" i="1">
                                              <a:latin typeface="Cambria Math" panose="02040503050406030204" pitchFamily="18" charset="0"/>
                                            </a:rPr>
                                            <m:t> </m:t>
                                          </m:r>
                                          <m:r>
                                            <a:rPr lang="en-US" sz="4000" i="1">
                                              <a:latin typeface="Cambria Math" panose="02040503050406030204" pitchFamily="18" charset="0"/>
                                            </a:rPr>
                                            <m:t>𝑒</m:t>
                                          </m:r>
                                          <m:d>
                                            <m:dPr>
                                              <m:ctrlPr>
                                                <a:rPr lang="en-IE" sz="4000" i="1">
                                                  <a:latin typeface="Cambria Math" panose="02040503050406030204" pitchFamily="18" charset="0"/>
                                                </a:rPr>
                                              </m:ctrlPr>
                                            </m:dPr>
                                            <m:e>
                                              <m:r>
                                                <a:rPr lang="en-US" sz="4000" i="1">
                                                  <a:latin typeface="Cambria Math" panose="02040503050406030204" pitchFamily="18" charset="0"/>
                                                </a:rPr>
                                                <m:t>𝑡</m:t>
                                              </m:r>
                                            </m:e>
                                          </m:d>
                                          <m:r>
                                            <a:rPr lang="en-US" sz="4000" i="1">
                                              <a:latin typeface="Cambria Math" panose="02040503050406030204" pitchFamily="18" charset="0"/>
                                            </a:rPr>
                                            <m:t>&lt;0</m:t>
                                          </m:r>
                                        </m:e>
                                      </m:mr>
                                    </m:m>
                                  </m:e>
                                </m:d>
                              </m:oMath>
                            </m:oMathPara>
                          </a14:m>
                          <a:endParaRPr lang="en-GB" sz="4000" dirty="0">
                            <a:latin typeface="+mn-lt"/>
                          </a:endParaRPr>
                        </a:p>
                      </a:txBody>
                      <a:tcPr marL="104698" marR="104698" marT="52349" marB="52349" anchor="ctr">
                        <a:lnL w="12700" cap="flat" cmpd="sng" algn="ctr">
                          <a:noFill/>
                          <a:prstDash val="solid"/>
                          <a:round/>
                          <a:headEnd type="none" w="med" len="med"/>
                          <a:tailEnd type="none" w="med" len="med"/>
                        </a:lnL>
                        <a:lnR w="76200" cap="flat" cmpd="sng" algn="ctr">
                          <a:solidFill>
                            <a:srgbClr val="00437E"/>
                          </a:solidFill>
                          <a:prstDash val="solid"/>
                          <a:round/>
                          <a:headEnd type="none" w="med" len="med"/>
                          <a:tailEnd type="none" w="med" len="med"/>
                        </a:lnR>
                        <a:lnT w="76200" cap="flat" cmpd="sng" algn="ctr">
                          <a:solidFill>
                            <a:srgbClr val="00437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𝑢</m:t>
                                </m:r>
                                <m:d>
                                  <m:dPr>
                                    <m:ctrlPr>
                                      <a:rPr lang="en-IE" sz="4000" i="1">
                                        <a:latin typeface="Cambria Math" panose="02040503050406030204" pitchFamily="18" charset="0"/>
                                      </a:rPr>
                                    </m:ctrlPr>
                                  </m:dPr>
                                  <m:e>
                                    <m:r>
                                      <a:rPr lang="en-US" sz="4000" i="1">
                                        <a:latin typeface="Cambria Math" panose="02040503050406030204" pitchFamily="18" charset="0"/>
                                      </a:rPr>
                                      <m:t>𝑡</m:t>
                                    </m:r>
                                  </m:e>
                                </m:d>
                                <m:r>
                                  <a:rPr lang="en-US" sz="4000" i="1">
                                    <a:latin typeface="Cambria Math" panose="02040503050406030204" pitchFamily="18" charset="0"/>
                                  </a:rPr>
                                  <m:t>=</m:t>
                                </m:r>
                                <m:d>
                                  <m:dPr>
                                    <m:begChr m:val="{"/>
                                    <m:endChr m:val=""/>
                                    <m:ctrlPr>
                                      <a:rPr lang="en-IE" sz="4000" i="1">
                                        <a:latin typeface="Cambria Math" panose="02040503050406030204" pitchFamily="18" charset="0"/>
                                      </a:rPr>
                                    </m:ctrlPr>
                                  </m:dPr>
                                  <m:e>
                                    <m:m>
                                      <m:mPr>
                                        <m:mcs>
                                          <m:mc>
                                            <m:mcPr>
                                              <m:count m:val="1"/>
                                              <m:mcJc m:val="center"/>
                                            </m:mcPr>
                                          </m:mc>
                                        </m:mcs>
                                        <m:ctrlPr>
                                          <a:rPr lang="en-IE" sz="4000" i="1">
                                            <a:latin typeface="Cambria Math" panose="02040503050406030204" pitchFamily="18" charset="0"/>
                                          </a:rPr>
                                        </m:ctrlPr>
                                      </m:mPr>
                                      <m:mr>
                                        <m:e>
                                          <m:r>
                                            <a:rPr lang="en-US" sz="4000" i="1">
                                              <a:latin typeface="Cambria Math" panose="02040503050406030204" pitchFamily="18" charset="0"/>
                                            </a:rPr>
                                            <m:t>𝑢</m:t>
                                          </m:r>
                                          <m:d>
                                            <m:dPr>
                                              <m:ctrlPr>
                                                <a:rPr lang="en-IE" sz="4000" i="1">
                                                  <a:latin typeface="Cambria Math" panose="02040503050406030204" pitchFamily="18" charset="0"/>
                                                </a:rPr>
                                              </m:ctrlPr>
                                            </m:dPr>
                                            <m:e>
                                              <m:r>
                                                <a:rPr lang="en-US" sz="4000" i="1">
                                                  <a:latin typeface="Cambria Math" panose="02040503050406030204" pitchFamily="18" charset="0"/>
                                                </a:rPr>
                                                <m:t>𝑡</m:t>
                                              </m:r>
                                              <m:r>
                                                <a:rPr lang="en-US" sz="4000" i="1">
                                                  <a:latin typeface="Cambria Math" panose="02040503050406030204" pitchFamily="18" charset="0"/>
                                                </a:rPr>
                                                <m:t>−1</m:t>
                                              </m:r>
                                            </m:e>
                                          </m:d>
                                          <m:r>
                                            <a:rPr lang="en-US" sz="4000" i="1">
                                              <a:latin typeface="Cambria Math" panose="02040503050406030204" pitchFamily="18" charset="0"/>
                                            </a:rPr>
                                            <m:t>+</m:t>
                                          </m:r>
                                          <m:sSub>
                                            <m:sSubPr>
                                              <m:ctrlPr>
                                                <a:rPr lang="en-IE" sz="4000" i="1">
                                                  <a:latin typeface="Cambria Math" panose="02040503050406030204" pitchFamily="18" charset="0"/>
                                                </a:rPr>
                                              </m:ctrlPr>
                                            </m:sSubPr>
                                            <m:e>
                                              <m:r>
                                                <a:rPr lang="en-US" sz="4000" i="1">
                                                  <a:latin typeface="Cambria Math" panose="02040503050406030204" pitchFamily="18" charset="0"/>
                                                </a:rPr>
                                                <m:t>𝑢</m:t>
                                              </m:r>
                                            </m:e>
                                            <m:sub>
                                              <m:sSub>
                                                <m:sSubPr>
                                                  <m:ctrlPr>
                                                    <a:rPr lang="en-IE" sz="4000" i="1">
                                                      <a:latin typeface="Cambria Math" panose="02040503050406030204" pitchFamily="18" charset="0"/>
                                                    </a:rPr>
                                                  </m:ctrlPr>
                                                </m:sSubPr>
                                                <m:e>
                                                  <m:r>
                                                    <m:rPr>
                                                      <m:sty m:val="p"/>
                                                    </m:rPr>
                                                    <a:rPr lang="en-US" sz="4000">
                                                      <a:latin typeface="Cambria Math" panose="02040503050406030204" pitchFamily="18" charset="0"/>
                                                    </a:rPr>
                                                    <m:t>Δ</m:t>
                                                  </m:r>
                                                </m:e>
                                                <m:sub>
                                                  <m:sSub>
                                                    <m:sSubPr>
                                                      <m:ctrlPr>
                                                        <a:rPr lang="en-IE" sz="4000" i="1">
                                                          <a:latin typeface="Cambria Math" panose="02040503050406030204" pitchFamily="18" charset="0"/>
                                                        </a:rPr>
                                                      </m:ctrlPr>
                                                    </m:sSubPr>
                                                    <m:e>
                                                      <m:r>
                                                        <a:rPr lang="en-US" sz="4000" i="1">
                                                          <a:latin typeface="Cambria Math" panose="02040503050406030204" pitchFamily="18" charset="0"/>
                                                        </a:rPr>
                                                        <m:t>𝑅</m:t>
                                                      </m:r>
                                                    </m:e>
                                                    <m:sub>
                                                      <m:r>
                                                        <a:rPr lang="en-US" sz="4000" i="1">
                                                          <a:latin typeface="Cambria Math" panose="02040503050406030204" pitchFamily="18" charset="0"/>
                                                        </a:rPr>
                                                        <m:t>𝐿</m:t>
                                                      </m:r>
                                                    </m:sub>
                                                  </m:sSub>
                                                  <m:r>
                                                    <a:rPr lang="en-US" sz="4000" i="1">
                                                      <a:latin typeface="Cambria Math" panose="02040503050406030204" pitchFamily="18" charset="0"/>
                                                    </a:rPr>
                                                    <m:t> </m:t>
                                                  </m:r>
                                                </m:sub>
                                              </m:sSub>
                                              <m:r>
                                                <a:rPr lang="en-US" sz="4000" i="1">
                                                  <a:latin typeface="Cambria Math" panose="02040503050406030204" pitchFamily="18" charset="0"/>
                                                </a:rPr>
                                                <m:t> </m:t>
                                              </m:r>
                                            </m:sub>
                                          </m:sSub>
                                          <m:r>
                                            <a:rPr lang="en-US" sz="4000" i="1">
                                              <a:latin typeface="Cambria Math" panose="02040503050406030204" pitchFamily="18" charset="0"/>
                                            </a:rPr>
                                            <m:t>      </m:t>
                                          </m:r>
                                          <m:r>
                                            <a:rPr lang="en-US" sz="4000" i="1">
                                              <a:latin typeface="Cambria Math" panose="02040503050406030204" pitchFamily="18" charset="0"/>
                                            </a:rPr>
                                            <m:t>𝑖𝑓</m:t>
                                          </m:r>
                                          <m:r>
                                            <a:rPr lang="en-US" sz="4000" i="1">
                                              <a:latin typeface="Cambria Math" panose="02040503050406030204" pitchFamily="18" charset="0"/>
                                            </a:rPr>
                                            <m:t> </m:t>
                                          </m:r>
                                          <m:r>
                                            <a:rPr lang="en-US" sz="4000" i="1">
                                              <a:latin typeface="Cambria Math" panose="02040503050406030204" pitchFamily="18" charset="0"/>
                                            </a:rPr>
                                            <m:t>𝑒</m:t>
                                          </m:r>
                                          <m:d>
                                            <m:dPr>
                                              <m:ctrlPr>
                                                <a:rPr lang="en-IE" sz="4000" i="1">
                                                  <a:latin typeface="Cambria Math" panose="02040503050406030204" pitchFamily="18" charset="0"/>
                                                </a:rPr>
                                              </m:ctrlPr>
                                            </m:dPr>
                                            <m:e>
                                              <m:r>
                                                <a:rPr lang="en-US" sz="4000" i="1">
                                                  <a:latin typeface="Cambria Math" panose="02040503050406030204" pitchFamily="18" charset="0"/>
                                                </a:rPr>
                                                <m:t>𝑡</m:t>
                                              </m:r>
                                            </m:e>
                                          </m:d>
                                          <m:r>
                                            <a:rPr lang="en-US" sz="4000" i="1">
                                              <a:latin typeface="Cambria Math" panose="02040503050406030204" pitchFamily="18" charset="0"/>
                                            </a:rPr>
                                            <m:t>&gt;0</m:t>
                                          </m:r>
                                        </m:e>
                                      </m:mr>
                                      <m:mr>
                                        <m:e>
                                          <m:r>
                                            <a:rPr lang="en-US" sz="4000" i="1">
                                              <a:latin typeface="Cambria Math" panose="02040503050406030204" pitchFamily="18" charset="0"/>
                                            </a:rPr>
                                            <m:t>𝑢</m:t>
                                          </m:r>
                                          <m:d>
                                            <m:dPr>
                                              <m:ctrlPr>
                                                <a:rPr lang="en-IE" sz="4000" i="1">
                                                  <a:latin typeface="Cambria Math" panose="02040503050406030204" pitchFamily="18" charset="0"/>
                                                </a:rPr>
                                              </m:ctrlPr>
                                            </m:dPr>
                                            <m:e>
                                              <m:r>
                                                <a:rPr lang="en-US" sz="4000" i="1">
                                                  <a:latin typeface="Cambria Math" panose="02040503050406030204" pitchFamily="18" charset="0"/>
                                                </a:rPr>
                                                <m:t>𝑡</m:t>
                                              </m:r>
                                              <m:r>
                                                <a:rPr lang="en-US" sz="4000" i="1">
                                                  <a:latin typeface="Cambria Math" panose="02040503050406030204" pitchFamily="18" charset="0"/>
                                                </a:rPr>
                                                <m:t>−1</m:t>
                                              </m:r>
                                            </m:e>
                                          </m:d>
                                          <m:r>
                                            <a:rPr lang="en-US" sz="4000" i="1">
                                              <a:latin typeface="Cambria Math" panose="02040503050406030204" pitchFamily="18" charset="0"/>
                                            </a:rPr>
                                            <m:t>                     </m:t>
                                          </m:r>
                                          <m:r>
                                            <a:rPr lang="en-US" sz="4000" i="1">
                                              <a:latin typeface="Cambria Math" panose="02040503050406030204" pitchFamily="18" charset="0"/>
                                            </a:rPr>
                                            <m:t>𝑖𝑓</m:t>
                                          </m:r>
                                          <m:r>
                                            <a:rPr lang="en-US" sz="4000" i="1">
                                              <a:latin typeface="Cambria Math" panose="02040503050406030204" pitchFamily="18" charset="0"/>
                                            </a:rPr>
                                            <m:t> </m:t>
                                          </m:r>
                                          <m:r>
                                            <a:rPr lang="en-US" sz="4000" i="1">
                                              <a:latin typeface="Cambria Math" panose="02040503050406030204" pitchFamily="18" charset="0"/>
                                            </a:rPr>
                                            <m:t>𝑒</m:t>
                                          </m:r>
                                          <m:d>
                                            <m:dPr>
                                              <m:ctrlPr>
                                                <a:rPr lang="en-IE" sz="4000" i="1">
                                                  <a:latin typeface="Cambria Math" panose="02040503050406030204" pitchFamily="18" charset="0"/>
                                                </a:rPr>
                                              </m:ctrlPr>
                                            </m:dPr>
                                            <m:e>
                                              <m:r>
                                                <a:rPr lang="en-US" sz="4000" i="1">
                                                  <a:latin typeface="Cambria Math" panose="02040503050406030204" pitchFamily="18" charset="0"/>
                                                </a:rPr>
                                                <m:t>𝑡</m:t>
                                              </m:r>
                                            </m:e>
                                          </m:d>
                                          <m:r>
                                            <a:rPr lang="en-US" sz="4000" i="1">
                                              <a:latin typeface="Cambria Math" panose="02040503050406030204" pitchFamily="18" charset="0"/>
                                            </a:rPr>
                                            <m:t>=0</m:t>
                                          </m:r>
                                        </m:e>
                                      </m:mr>
                                      <m:mr>
                                        <m:e>
                                          <m:r>
                                            <a:rPr lang="en-US" sz="4000" i="1">
                                              <a:latin typeface="Cambria Math" panose="02040503050406030204" pitchFamily="18" charset="0"/>
                                            </a:rPr>
                                            <m:t>𝑢</m:t>
                                          </m:r>
                                          <m:d>
                                            <m:dPr>
                                              <m:ctrlPr>
                                                <a:rPr lang="en-IE" sz="4000" i="1">
                                                  <a:latin typeface="Cambria Math" panose="02040503050406030204" pitchFamily="18" charset="0"/>
                                                </a:rPr>
                                              </m:ctrlPr>
                                            </m:dPr>
                                            <m:e>
                                              <m:r>
                                                <a:rPr lang="en-US" sz="4000" i="1">
                                                  <a:latin typeface="Cambria Math" panose="02040503050406030204" pitchFamily="18" charset="0"/>
                                                </a:rPr>
                                                <m:t>𝑡</m:t>
                                              </m:r>
                                              <m:r>
                                                <a:rPr lang="en-US" sz="4000" i="1">
                                                  <a:latin typeface="Cambria Math" panose="02040503050406030204" pitchFamily="18" charset="0"/>
                                                </a:rPr>
                                                <m:t>−1</m:t>
                                              </m:r>
                                            </m:e>
                                          </m:d>
                                          <m:r>
                                            <a:rPr lang="en-US" sz="4000" i="1">
                                              <a:latin typeface="Cambria Math" panose="02040503050406030204" pitchFamily="18" charset="0"/>
                                            </a:rPr>
                                            <m:t>−</m:t>
                                          </m:r>
                                          <m:sSub>
                                            <m:sSubPr>
                                              <m:ctrlPr>
                                                <a:rPr lang="en-IE" sz="4000" i="1">
                                                  <a:latin typeface="Cambria Math" panose="02040503050406030204" pitchFamily="18" charset="0"/>
                                                </a:rPr>
                                              </m:ctrlPr>
                                            </m:sSubPr>
                                            <m:e>
                                              <m:r>
                                                <a:rPr lang="en-US" sz="4000" i="1">
                                                  <a:latin typeface="Cambria Math" panose="02040503050406030204" pitchFamily="18" charset="0"/>
                                                </a:rPr>
                                                <m:t>𝑢</m:t>
                                              </m:r>
                                            </m:e>
                                            <m:sub>
                                              <m:sSub>
                                                <m:sSubPr>
                                                  <m:ctrlPr>
                                                    <a:rPr lang="en-IE" sz="4000" i="1">
                                                      <a:latin typeface="Cambria Math" panose="02040503050406030204" pitchFamily="18" charset="0"/>
                                                    </a:rPr>
                                                  </m:ctrlPr>
                                                </m:sSubPr>
                                                <m:e>
                                                  <m:r>
                                                    <m:rPr>
                                                      <m:sty m:val="p"/>
                                                    </m:rPr>
                                                    <a:rPr lang="en-US" sz="4000">
                                                      <a:latin typeface="Cambria Math" panose="02040503050406030204" pitchFamily="18" charset="0"/>
                                                    </a:rPr>
                                                    <m:t>Δ</m:t>
                                                  </m:r>
                                                </m:e>
                                                <m:sub>
                                                  <m:sSub>
                                                    <m:sSubPr>
                                                      <m:ctrlPr>
                                                        <a:rPr lang="en-IE" sz="4000" i="1">
                                                          <a:latin typeface="Cambria Math" panose="02040503050406030204" pitchFamily="18" charset="0"/>
                                                        </a:rPr>
                                                      </m:ctrlPr>
                                                    </m:sSubPr>
                                                    <m:e>
                                                      <m:r>
                                                        <a:rPr lang="en-US" sz="4000" i="1">
                                                          <a:latin typeface="Cambria Math" panose="02040503050406030204" pitchFamily="18" charset="0"/>
                                                        </a:rPr>
                                                        <m:t>𝑅</m:t>
                                                      </m:r>
                                                    </m:e>
                                                    <m:sub>
                                                      <m:r>
                                                        <a:rPr lang="en-US" sz="4000" i="1">
                                                          <a:latin typeface="Cambria Math" panose="02040503050406030204" pitchFamily="18" charset="0"/>
                                                        </a:rPr>
                                                        <m:t>𝐿</m:t>
                                                      </m:r>
                                                    </m:sub>
                                                  </m:sSub>
                                                  <m:r>
                                                    <a:rPr lang="en-US" sz="4000" i="1">
                                                      <a:latin typeface="Cambria Math" panose="02040503050406030204" pitchFamily="18" charset="0"/>
                                                    </a:rPr>
                                                    <m:t> </m:t>
                                                  </m:r>
                                                </m:sub>
                                              </m:sSub>
                                              <m:r>
                                                <a:rPr lang="en-US" sz="4000" i="1">
                                                  <a:latin typeface="Cambria Math" panose="02040503050406030204" pitchFamily="18" charset="0"/>
                                                </a:rPr>
                                                <m:t> </m:t>
                                              </m:r>
                                            </m:sub>
                                          </m:sSub>
                                          <m:r>
                                            <a:rPr lang="en-US" sz="4000" i="1">
                                              <a:latin typeface="Cambria Math" panose="02040503050406030204" pitchFamily="18" charset="0"/>
                                            </a:rPr>
                                            <m:t>     </m:t>
                                          </m:r>
                                          <m:r>
                                            <a:rPr lang="en-US" sz="4000" i="1">
                                              <a:latin typeface="Cambria Math" panose="02040503050406030204" pitchFamily="18" charset="0"/>
                                            </a:rPr>
                                            <m:t>𝑖𝑓</m:t>
                                          </m:r>
                                          <m:r>
                                            <a:rPr lang="en-US" sz="4000" i="1">
                                              <a:latin typeface="Cambria Math" panose="02040503050406030204" pitchFamily="18" charset="0"/>
                                            </a:rPr>
                                            <m:t> </m:t>
                                          </m:r>
                                          <m:r>
                                            <a:rPr lang="en-US" sz="4000" i="1">
                                              <a:latin typeface="Cambria Math" panose="02040503050406030204" pitchFamily="18" charset="0"/>
                                            </a:rPr>
                                            <m:t>𝑒</m:t>
                                          </m:r>
                                          <m:d>
                                            <m:dPr>
                                              <m:ctrlPr>
                                                <a:rPr lang="en-IE" sz="4000" i="1">
                                                  <a:latin typeface="Cambria Math" panose="02040503050406030204" pitchFamily="18" charset="0"/>
                                                </a:rPr>
                                              </m:ctrlPr>
                                            </m:dPr>
                                            <m:e>
                                              <m:r>
                                                <a:rPr lang="en-US" sz="4000" i="1">
                                                  <a:latin typeface="Cambria Math" panose="02040503050406030204" pitchFamily="18" charset="0"/>
                                                </a:rPr>
                                                <m:t>𝑡</m:t>
                                              </m:r>
                                            </m:e>
                                          </m:d>
                                          <m:r>
                                            <a:rPr lang="en-US" sz="4000" i="1">
                                              <a:latin typeface="Cambria Math" panose="02040503050406030204" pitchFamily="18" charset="0"/>
                                            </a:rPr>
                                            <m:t>&lt;0</m:t>
                                          </m:r>
                                        </m:e>
                                      </m:mr>
                                    </m:m>
                                  </m:e>
                                </m:d>
                              </m:oMath>
                            </m:oMathPara>
                          </a14:m>
                          <a:endParaRPr lang="en-GB" sz="4000" dirty="0">
                            <a:latin typeface="+mn-lt"/>
                          </a:endParaRPr>
                        </a:p>
                      </a:txBody>
                      <a:tcPr marL="104698" marR="104698" marT="52349" marB="52349" anchor="ctr">
                        <a:lnL w="76200" cap="flat" cmpd="sng" algn="ctr">
                          <a:solidFill>
                            <a:srgbClr val="00437E"/>
                          </a:solidFill>
                          <a:prstDash val="solid"/>
                          <a:round/>
                          <a:headEnd type="none" w="med" len="med"/>
                          <a:tailEnd type="none" w="med" len="med"/>
                        </a:lnL>
                        <a:lnR w="76200" cap="flat" cmpd="sng" algn="ctr">
                          <a:solidFill>
                            <a:srgbClr val="00437E"/>
                          </a:solidFill>
                          <a:prstDash val="solid"/>
                          <a:round/>
                          <a:headEnd type="none" w="med" len="med"/>
                          <a:tailEnd type="none" w="med" len="med"/>
                        </a:lnR>
                        <a:lnT w="76200" cap="flat" cmpd="sng" algn="ctr">
                          <a:solidFill>
                            <a:srgbClr val="00437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i="1" dirty="0">
                            <a:latin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𝑢</m:t>
                                </m:r>
                                <m:d>
                                  <m:dPr>
                                    <m:ctrlPr>
                                      <a:rPr lang="en-IE" sz="4000" i="1">
                                        <a:latin typeface="Cambria Math" panose="02040503050406030204" pitchFamily="18" charset="0"/>
                                      </a:rPr>
                                    </m:ctrlPr>
                                  </m:dPr>
                                  <m:e>
                                    <m:r>
                                      <a:rPr lang="en-US" sz="4000" i="1">
                                        <a:latin typeface="Cambria Math" panose="02040503050406030204" pitchFamily="18" charset="0"/>
                                      </a:rPr>
                                      <m:t>𝑡</m:t>
                                    </m:r>
                                  </m:e>
                                </m:d>
                                <m:r>
                                  <a:rPr lang="en-US" sz="4000" i="1">
                                    <a:latin typeface="Cambria Math" panose="02040503050406030204" pitchFamily="18" charset="0"/>
                                  </a:rPr>
                                  <m:t>=</m:t>
                                </m:r>
                                <m:sSub>
                                  <m:sSubPr>
                                    <m:ctrlPr>
                                      <a:rPr lang="en-IE" sz="4000" i="1">
                                        <a:latin typeface="Cambria Math" panose="02040503050406030204" pitchFamily="18" charset="0"/>
                                      </a:rPr>
                                    </m:ctrlPr>
                                  </m:sSubPr>
                                  <m:e>
                                    <m:r>
                                      <a:rPr lang="en-US" sz="4000" i="1">
                                        <a:latin typeface="Cambria Math" panose="02040503050406030204" pitchFamily="18" charset="0"/>
                                      </a:rPr>
                                      <m:t>𝐾</m:t>
                                    </m:r>
                                  </m:e>
                                  <m:sub>
                                    <m:r>
                                      <a:rPr lang="en-US" sz="4000" i="1">
                                        <a:latin typeface="Cambria Math" panose="02040503050406030204" pitchFamily="18" charset="0"/>
                                      </a:rPr>
                                      <m:t>𝑝</m:t>
                                    </m:r>
                                  </m:sub>
                                </m:sSub>
                                <m:r>
                                  <a:rPr lang="en-US" sz="4000" i="1">
                                    <a:latin typeface="Cambria Math" panose="02040503050406030204" pitchFamily="18" charset="0"/>
                                  </a:rPr>
                                  <m:t>𝑒</m:t>
                                </m:r>
                                <m:d>
                                  <m:dPr>
                                    <m:ctrlPr>
                                      <a:rPr lang="en-IE" sz="4000" i="1">
                                        <a:latin typeface="Cambria Math" panose="02040503050406030204" pitchFamily="18" charset="0"/>
                                      </a:rPr>
                                    </m:ctrlPr>
                                  </m:dPr>
                                  <m:e>
                                    <m:r>
                                      <a:rPr lang="en-US" sz="4000" i="1">
                                        <a:latin typeface="Cambria Math" panose="02040503050406030204" pitchFamily="18" charset="0"/>
                                      </a:rPr>
                                      <m:t>𝑡</m:t>
                                    </m:r>
                                  </m:e>
                                </m:d>
                              </m:oMath>
                            </m:oMathPara>
                          </a14:m>
                          <a:endParaRPr lang="en-IE" sz="4000" dirty="0">
                            <a:latin typeface="+mn-lt"/>
                          </a:endParaRPr>
                        </a:p>
                      </a:txBody>
                      <a:tcPr marL="104698" marR="104698" marT="52349" marB="52349" anchor="ctr">
                        <a:lnL w="76200" cap="flat" cmpd="sng" algn="ctr">
                          <a:solidFill>
                            <a:srgbClr val="00437E"/>
                          </a:solidFill>
                          <a:prstDash val="solid"/>
                          <a:round/>
                          <a:headEnd type="none" w="med" len="med"/>
                          <a:tailEnd type="none" w="med" len="med"/>
                        </a:lnL>
                        <a:lnR w="76200" cap="flat" cmpd="sng" algn="ctr">
                          <a:solidFill>
                            <a:srgbClr val="00437E"/>
                          </a:solidFill>
                          <a:prstDash val="solid"/>
                          <a:round/>
                          <a:headEnd type="none" w="med" len="med"/>
                          <a:tailEnd type="none" w="med" len="med"/>
                        </a:lnR>
                        <a:lnT w="76200" cap="flat" cmpd="sng" algn="ctr">
                          <a:solidFill>
                            <a:srgbClr val="00437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kern="1200">
                              <a:solidFill>
                                <a:schemeClr val="dk1"/>
                              </a:solidFill>
                              <a:latin typeface="Speak Pro" panose="020F0502020204030204"/>
                            </a:defRPr>
                          </a:lvl1pPr>
                          <a:lvl2pPr marL="2018304" algn="l" defTabSz="2018304" rtl="0" eaLnBrk="1" latinLnBrk="0" hangingPunct="1">
                            <a:defRPr sz="7909" kern="1200">
                              <a:solidFill>
                                <a:schemeClr val="dk1"/>
                              </a:solidFill>
                              <a:latin typeface="Speak Pro" panose="020F0502020204030204"/>
                            </a:defRPr>
                          </a:lvl2pPr>
                          <a:lvl3pPr marL="4036607" algn="l" defTabSz="2018304" rtl="0" eaLnBrk="1" latinLnBrk="0" hangingPunct="1">
                            <a:defRPr sz="7909" kern="1200">
                              <a:solidFill>
                                <a:schemeClr val="dk1"/>
                              </a:solidFill>
                              <a:latin typeface="Speak Pro" panose="020F0502020204030204"/>
                            </a:defRPr>
                          </a:lvl3pPr>
                          <a:lvl4pPr marL="6054910" algn="l" defTabSz="2018304" rtl="0" eaLnBrk="1" latinLnBrk="0" hangingPunct="1">
                            <a:defRPr sz="7909" kern="1200">
                              <a:solidFill>
                                <a:schemeClr val="dk1"/>
                              </a:solidFill>
                              <a:latin typeface="Speak Pro" panose="020F0502020204030204"/>
                            </a:defRPr>
                          </a:lvl4pPr>
                          <a:lvl5pPr marL="8073213" algn="l" defTabSz="2018304" rtl="0" eaLnBrk="1" latinLnBrk="0" hangingPunct="1">
                            <a:defRPr sz="7909" kern="1200">
                              <a:solidFill>
                                <a:schemeClr val="dk1"/>
                              </a:solidFill>
                              <a:latin typeface="Speak Pro" panose="020F0502020204030204"/>
                            </a:defRPr>
                          </a:lvl5pPr>
                          <a:lvl6pPr marL="10091517" algn="l" defTabSz="2018304" rtl="0" eaLnBrk="1" latinLnBrk="0" hangingPunct="1">
                            <a:defRPr sz="7909" kern="1200">
                              <a:solidFill>
                                <a:schemeClr val="dk1"/>
                              </a:solidFill>
                              <a:latin typeface="Speak Pro" panose="020F0502020204030204"/>
                            </a:defRPr>
                          </a:lvl6pPr>
                          <a:lvl7pPr marL="12109820" algn="l" defTabSz="2018304" rtl="0" eaLnBrk="1" latinLnBrk="0" hangingPunct="1">
                            <a:defRPr sz="7909" kern="1200">
                              <a:solidFill>
                                <a:schemeClr val="dk1"/>
                              </a:solidFill>
                              <a:latin typeface="Speak Pro" panose="020F0502020204030204"/>
                            </a:defRPr>
                          </a:lvl7pPr>
                          <a:lvl8pPr marL="14128123" algn="l" defTabSz="2018304" rtl="0" eaLnBrk="1" latinLnBrk="0" hangingPunct="1">
                            <a:defRPr sz="7909" kern="1200">
                              <a:solidFill>
                                <a:schemeClr val="dk1"/>
                              </a:solidFill>
                              <a:latin typeface="Speak Pro" panose="020F0502020204030204"/>
                            </a:defRPr>
                          </a:lvl8pPr>
                          <a:lvl9pPr marL="16146427" algn="l" defTabSz="2018304" rtl="0" eaLnBrk="1" latinLnBrk="0" hangingPunct="1">
                            <a:defRPr sz="7909" kern="1200">
                              <a:solidFill>
                                <a:schemeClr val="dk1"/>
                              </a:solidFill>
                              <a:latin typeface="Speak Pro" panose="020F0502020204030204"/>
                            </a:defRPr>
                          </a:lvl9pPr>
                        </a:lstStyle>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endParaRPr lang="en-US" sz="4000" i="1" dirty="0">
                            <a:latin typeface="+mn-lt"/>
                          </a:endParaRPr>
                        </a:p>
                        <a:p>
                          <a:pPr algn="ct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𝑢</m:t>
                                </m:r>
                                <m:d>
                                  <m:dPr>
                                    <m:ctrlPr>
                                      <a:rPr lang="en-IE" sz="4000" i="1">
                                        <a:latin typeface="Cambria Math" panose="02040503050406030204" pitchFamily="18" charset="0"/>
                                      </a:rPr>
                                    </m:ctrlPr>
                                  </m:dPr>
                                  <m:e>
                                    <m:r>
                                      <a:rPr lang="en-US" sz="4000" i="1">
                                        <a:latin typeface="Cambria Math" panose="02040503050406030204" pitchFamily="18" charset="0"/>
                                      </a:rPr>
                                      <m:t>𝑡</m:t>
                                    </m:r>
                                  </m:e>
                                </m:d>
                                <m:r>
                                  <a:rPr lang="en-US" sz="4000" i="1">
                                    <a:latin typeface="Cambria Math" panose="02040503050406030204" pitchFamily="18" charset="0"/>
                                  </a:rPr>
                                  <m:t>=</m:t>
                                </m:r>
                                <m:sSub>
                                  <m:sSubPr>
                                    <m:ctrlPr>
                                      <a:rPr lang="en-IE" sz="4000" i="1">
                                        <a:latin typeface="Cambria Math" panose="02040503050406030204" pitchFamily="18" charset="0"/>
                                      </a:rPr>
                                    </m:ctrlPr>
                                  </m:sSubPr>
                                  <m:e>
                                    <m:r>
                                      <a:rPr lang="en-US" sz="4000" i="1">
                                        <a:latin typeface="Cambria Math" panose="02040503050406030204" pitchFamily="18" charset="0"/>
                                      </a:rPr>
                                      <m:t>𝐾</m:t>
                                    </m:r>
                                  </m:e>
                                  <m:sub>
                                    <m:r>
                                      <a:rPr lang="en-US" sz="4000" i="1">
                                        <a:latin typeface="Cambria Math" panose="02040503050406030204" pitchFamily="18" charset="0"/>
                                      </a:rPr>
                                      <m:t>𝑝</m:t>
                                    </m:r>
                                  </m:sub>
                                </m:sSub>
                                <m:d>
                                  <m:dPr>
                                    <m:ctrlPr>
                                      <a:rPr lang="en-IE" sz="4000" i="1">
                                        <a:latin typeface="Cambria Math" panose="02040503050406030204" pitchFamily="18" charset="0"/>
                                      </a:rPr>
                                    </m:ctrlPr>
                                  </m:dPr>
                                  <m:e>
                                    <m:r>
                                      <a:rPr lang="en-US" sz="4000" i="1" smtClean="0">
                                        <a:latin typeface="Cambria Math" panose="02040503050406030204" pitchFamily="18" charset="0"/>
                                      </a:rPr>
                                      <m:t>𝑒</m:t>
                                    </m:r>
                                    <m:d>
                                      <m:dPr>
                                        <m:ctrlPr>
                                          <a:rPr lang="en-IE" sz="4000" i="1">
                                            <a:latin typeface="Cambria Math" panose="02040503050406030204" pitchFamily="18" charset="0"/>
                                          </a:rPr>
                                        </m:ctrlPr>
                                      </m:dPr>
                                      <m:e>
                                        <m:r>
                                          <a:rPr lang="en-US" sz="4000" i="1">
                                            <a:latin typeface="Cambria Math" panose="02040503050406030204" pitchFamily="18" charset="0"/>
                                          </a:rPr>
                                          <m:t>𝑡</m:t>
                                        </m:r>
                                      </m:e>
                                    </m:d>
                                    <m:r>
                                      <a:rPr lang="en-US" sz="4000" i="1">
                                        <a:latin typeface="Cambria Math" panose="02040503050406030204" pitchFamily="18" charset="0"/>
                                      </a:rPr>
                                      <m:t>+</m:t>
                                    </m:r>
                                    <m:f>
                                      <m:fPr>
                                        <m:ctrlPr>
                                          <a:rPr lang="en-IE" sz="4000" i="1">
                                            <a:latin typeface="Cambria Math" panose="02040503050406030204" pitchFamily="18" charset="0"/>
                                          </a:rPr>
                                        </m:ctrlPr>
                                      </m:fPr>
                                      <m:num>
                                        <m:r>
                                          <a:rPr lang="en-US" sz="4000" i="1">
                                            <a:latin typeface="Cambria Math" panose="02040503050406030204" pitchFamily="18" charset="0"/>
                                          </a:rPr>
                                          <m:t>1</m:t>
                                        </m:r>
                                      </m:num>
                                      <m:den>
                                        <m:sSub>
                                          <m:sSubPr>
                                            <m:ctrlPr>
                                              <a:rPr lang="en-IE" sz="4000" i="1">
                                                <a:latin typeface="Cambria Math" panose="02040503050406030204" pitchFamily="18" charset="0"/>
                                              </a:rPr>
                                            </m:ctrlPr>
                                          </m:sSubPr>
                                          <m:e>
                                            <m:r>
                                              <a:rPr lang="en-US" sz="4000" i="1">
                                                <a:latin typeface="Cambria Math" panose="02040503050406030204" pitchFamily="18" charset="0"/>
                                              </a:rPr>
                                              <m:t>𝑇</m:t>
                                            </m:r>
                                          </m:e>
                                          <m:sub>
                                            <m:r>
                                              <a:rPr lang="en-US" sz="4000" i="1">
                                                <a:latin typeface="Cambria Math" panose="02040503050406030204" pitchFamily="18" charset="0"/>
                                              </a:rPr>
                                              <m:t>𝑖</m:t>
                                            </m:r>
                                          </m:sub>
                                        </m:sSub>
                                      </m:den>
                                    </m:f>
                                    <m:nary>
                                      <m:naryPr>
                                        <m:limLoc m:val="undOvr"/>
                                        <m:subHide m:val="on"/>
                                        <m:supHide m:val="on"/>
                                        <m:ctrlPr>
                                          <a:rPr lang="en-IE" sz="4000" i="1">
                                            <a:latin typeface="Cambria Math" panose="02040503050406030204" pitchFamily="18" charset="0"/>
                                          </a:rPr>
                                        </m:ctrlPr>
                                      </m:naryPr>
                                      <m:sub/>
                                      <m:sup/>
                                      <m:e>
                                        <m:r>
                                          <a:rPr lang="en-US" sz="4000" i="1">
                                            <a:latin typeface="Cambria Math" panose="02040503050406030204" pitchFamily="18" charset="0"/>
                                          </a:rPr>
                                          <m:t>𝑒</m:t>
                                        </m:r>
                                        <m:d>
                                          <m:dPr>
                                            <m:ctrlPr>
                                              <a:rPr lang="en-IE" sz="4000" i="1">
                                                <a:latin typeface="Cambria Math" panose="02040503050406030204" pitchFamily="18" charset="0"/>
                                              </a:rPr>
                                            </m:ctrlPr>
                                          </m:dPr>
                                          <m:e>
                                            <m:r>
                                              <a:rPr lang="en-US" sz="4000" i="1">
                                                <a:latin typeface="Cambria Math" panose="02040503050406030204" pitchFamily="18" charset="0"/>
                                              </a:rPr>
                                              <m:t>𝜏</m:t>
                                            </m:r>
                                          </m:e>
                                        </m:d>
                                        <m:r>
                                          <a:rPr lang="en-US" sz="4000" i="1">
                                            <a:latin typeface="Cambria Math" panose="02040503050406030204" pitchFamily="18" charset="0"/>
                                          </a:rPr>
                                          <m:t>𝑑</m:t>
                                        </m:r>
                                        <m:r>
                                          <a:rPr lang="en-US" sz="4000" i="1">
                                            <a:latin typeface="Cambria Math" panose="02040503050406030204" pitchFamily="18" charset="0"/>
                                          </a:rPr>
                                          <m:t>𝜏</m:t>
                                        </m:r>
                                      </m:e>
                                    </m:nary>
                                  </m:e>
                                </m:d>
                              </m:oMath>
                            </m:oMathPara>
                          </a14:m>
                          <a:endParaRPr lang="en-GB" sz="4000" dirty="0">
                            <a:latin typeface="+mn-lt"/>
                          </a:endParaRPr>
                        </a:p>
                      </a:txBody>
                      <a:tcPr marL="104698" marR="104698" marT="52349" marB="52349" anchor="ctr">
                        <a:lnL w="76200" cap="flat" cmpd="sng" algn="ctr">
                          <a:solidFill>
                            <a:srgbClr val="00437E"/>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00437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49433255"/>
                      </a:ext>
                    </a:extLst>
                  </a:tr>
                </a:tbl>
              </a:graphicData>
            </a:graphic>
          </p:graphicFrame>
        </mc:Choice>
        <mc:Fallback>
          <p:graphicFrame>
            <p:nvGraphicFramePr>
              <p:cNvPr id="190" name="Table 189">
                <a:extLst>
                  <a:ext uri="{FF2B5EF4-FFF2-40B4-BE49-F238E27FC236}">
                    <a16:creationId xmlns:a16="http://schemas.microsoft.com/office/drawing/2014/main" id="{A8FB7C8E-8239-4348-B52D-5B31F339CC81}"/>
                  </a:ext>
                </a:extLst>
              </p:cNvPr>
              <p:cNvGraphicFramePr>
                <a:graphicFrameLocks noGrp="1"/>
              </p:cNvGraphicFramePr>
              <p:nvPr>
                <p:extLst>
                  <p:ext uri="{D42A27DB-BD31-4B8C-83A1-F6EECF244321}">
                    <p14:modId xmlns:p14="http://schemas.microsoft.com/office/powerpoint/2010/main" val="3661983065"/>
                  </p:ext>
                </p:extLst>
              </p:nvPr>
            </p:nvGraphicFramePr>
            <p:xfrm>
              <a:off x="1564105" y="6658687"/>
              <a:ext cx="39807232" cy="13680177"/>
            </p:xfrm>
            <a:graphic>
              <a:graphicData uri="http://schemas.openxmlformats.org/drawingml/2006/table">
                <a:tbl>
                  <a:tblPr firstRow="1" bandRow="1"/>
                  <a:tblGrid>
                    <a:gridCol w="9951808">
                      <a:extLst>
                        <a:ext uri="{9D8B030D-6E8A-4147-A177-3AD203B41FA5}">
                          <a16:colId xmlns:a16="http://schemas.microsoft.com/office/drawing/2014/main" val="2041944350"/>
                        </a:ext>
                      </a:extLst>
                    </a:gridCol>
                    <a:gridCol w="9951808">
                      <a:extLst>
                        <a:ext uri="{9D8B030D-6E8A-4147-A177-3AD203B41FA5}">
                          <a16:colId xmlns:a16="http://schemas.microsoft.com/office/drawing/2014/main" val="404949075"/>
                        </a:ext>
                      </a:extLst>
                    </a:gridCol>
                    <a:gridCol w="9951808">
                      <a:extLst>
                        <a:ext uri="{9D8B030D-6E8A-4147-A177-3AD203B41FA5}">
                          <a16:colId xmlns:a16="http://schemas.microsoft.com/office/drawing/2014/main" val="4278741686"/>
                        </a:ext>
                      </a:extLst>
                    </a:gridCol>
                    <a:gridCol w="9951808">
                      <a:extLst>
                        <a:ext uri="{9D8B030D-6E8A-4147-A177-3AD203B41FA5}">
                          <a16:colId xmlns:a16="http://schemas.microsoft.com/office/drawing/2014/main" val="2644994204"/>
                        </a:ext>
                      </a:extLst>
                    </a:gridCol>
                  </a:tblGrid>
                  <a:tr h="2906382">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6000" b="0" dirty="0">
                              <a:solidFill>
                                <a:schemeClr val="tx1"/>
                              </a:solidFill>
                              <a:latin typeface="+mn-lt"/>
                            </a:rPr>
                            <a:t>On-Off Controller</a:t>
                          </a:r>
                          <a:endParaRPr lang="en-GB" sz="6000" b="0" dirty="0">
                            <a:solidFill>
                              <a:schemeClr val="tx1"/>
                            </a:solidFill>
                            <a:latin typeface="+mn-lt"/>
                          </a:endParaRPr>
                        </a:p>
                      </a:txBody>
                      <a:tcPr marL="104698" marR="104698" marT="52349" marB="52349" anchor="ctr">
                        <a:lnL w="12700" cap="flat" cmpd="sng" algn="ctr">
                          <a:noFill/>
                          <a:prstDash val="solid"/>
                          <a:round/>
                          <a:headEnd type="none" w="med" len="med"/>
                          <a:tailEnd type="none" w="med" len="med"/>
                        </a:lnL>
                        <a:lnR w="76200" cap="flat" cmpd="sng" algn="ctr">
                          <a:solidFill>
                            <a:srgbClr val="00437E"/>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00437E"/>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6000" b="0" dirty="0">
                              <a:solidFill>
                                <a:schemeClr val="tx1"/>
                              </a:solidFill>
                              <a:latin typeface="+mn-lt"/>
                            </a:rPr>
                            <a:t>Dual-Threshold Controller</a:t>
                          </a:r>
                          <a:endParaRPr lang="en-GB" sz="6000" b="0" dirty="0">
                            <a:solidFill>
                              <a:schemeClr val="tx1"/>
                            </a:solidFill>
                            <a:latin typeface="+mn-lt"/>
                          </a:endParaRPr>
                        </a:p>
                      </a:txBody>
                      <a:tcPr marL="104698" marR="104698" marT="52349" marB="52349" anchor="ctr">
                        <a:lnL w="76200" cap="flat" cmpd="sng" algn="ctr">
                          <a:solidFill>
                            <a:srgbClr val="00437E"/>
                          </a:solidFill>
                          <a:prstDash val="solid"/>
                          <a:round/>
                          <a:headEnd type="none" w="med" len="med"/>
                          <a:tailEnd type="none" w="med" len="med"/>
                        </a:lnL>
                        <a:lnR w="76200" cap="flat" cmpd="sng" algn="ctr">
                          <a:solidFill>
                            <a:srgbClr val="00437E"/>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00437E"/>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6000" b="0" dirty="0">
                              <a:solidFill>
                                <a:schemeClr val="tx1"/>
                              </a:solidFill>
                              <a:latin typeface="+mn-lt"/>
                            </a:rPr>
                            <a:t>Proportional Controller</a:t>
                          </a:r>
                          <a:endParaRPr lang="en-GB" sz="6000" b="0" dirty="0">
                            <a:solidFill>
                              <a:schemeClr val="tx1"/>
                            </a:solidFill>
                            <a:latin typeface="+mn-lt"/>
                          </a:endParaRPr>
                        </a:p>
                      </a:txBody>
                      <a:tcPr marL="104698" marR="104698" marT="52349" marB="52349" anchor="ctr">
                        <a:lnL w="76200" cap="flat" cmpd="sng" algn="ctr">
                          <a:solidFill>
                            <a:srgbClr val="00437E"/>
                          </a:solidFill>
                          <a:prstDash val="solid"/>
                          <a:round/>
                          <a:headEnd type="none" w="med" len="med"/>
                          <a:tailEnd type="none" w="med" len="med"/>
                        </a:lnL>
                        <a:lnR w="76200" cap="flat" cmpd="sng" algn="ctr">
                          <a:solidFill>
                            <a:srgbClr val="00437E"/>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00437E"/>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2018304" rtl="0" eaLnBrk="1" latinLnBrk="0" hangingPunct="1">
                            <a:defRPr sz="7909" b="1" kern="1200">
                              <a:solidFill>
                                <a:schemeClr val="lt1"/>
                              </a:solidFill>
                              <a:latin typeface="Speak Pro" panose="020F0502020204030204"/>
                            </a:defRPr>
                          </a:lvl1pPr>
                          <a:lvl2pPr marL="2018304" algn="l" defTabSz="2018304" rtl="0" eaLnBrk="1" latinLnBrk="0" hangingPunct="1">
                            <a:defRPr sz="7909" b="1" kern="1200">
                              <a:solidFill>
                                <a:schemeClr val="lt1"/>
                              </a:solidFill>
                              <a:latin typeface="Speak Pro" panose="020F0502020204030204"/>
                            </a:defRPr>
                          </a:lvl2pPr>
                          <a:lvl3pPr marL="4036607" algn="l" defTabSz="2018304" rtl="0" eaLnBrk="1" latinLnBrk="0" hangingPunct="1">
                            <a:defRPr sz="7909" b="1" kern="1200">
                              <a:solidFill>
                                <a:schemeClr val="lt1"/>
                              </a:solidFill>
                              <a:latin typeface="Speak Pro" panose="020F0502020204030204"/>
                            </a:defRPr>
                          </a:lvl3pPr>
                          <a:lvl4pPr marL="6054910" algn="l" defTabSz="2018304" rtl="0" eaLnBrk="1" latinLnBrk="0" hangingPunct="1">
                            <a:defRPr sz="7909" b="1" kern="1200">
                              <a:solidFill>
                                <a:schemeClr val="lt1"/>
                              </a:solidFill>
                              <a:latin typeface="Speak Pro" panose="020F0502020204030204"/>
                            </a:defRPr>
                          </a:lvl4pPr>
                          <a:lvl5pPr marL="8073213" algn="l" defTabSz="2018304" rtl="0" eaLnBrk="1" latinLnBrk="0" hangingPunct="1">
                            <a:defRPr sz="7909" b="1" kern="1200">
                              <a:solidFill>
                                <a:schemeClr val="lt1"/>
                              </a:solidFill>
                              <a:latin typeface="Speak Pro" panose="020F0502020204030204"/>
                            </a:defRPr>
                          </a:lvl5pPr>
                          <a:lvl6pPr marL="10091517" algn="l" defTabSz="2018304" rtl="0" eaLnBrk="1" latinLnBrk="0" hangingPunct="1">
                            <a:defRPr sz="7909" b="1" kern="1200">
                              <a:solidFill>
                                <a:schemeClr val="lt1"/>
                              </a:solidFill>
                              <a:latin typeface="Speak Pro" panose="020F0502020204030204"/>
                            </a:defRPr>
                          </a:lvl6pPr>
                          <a:lvl7pPr marL="12109820" algn="l" defTabSz="2018304" rtl="0" eaLnBrk="1" latinLnBrk="0" hangingPunct="1">
                            <a:defRPr sz="7909" b="1" kern="1200">
                              <a:solidFill>
                                <a:schemeClr val="lt1"/>
                              </a:solidFill>
                              <a:latin typeface="Speak Pro" panose="020F0502020204030204"/>
                            </a:defRPr>
                          </a:lvl7pPr>
                          <a:lvl8pPr marL="14128123" algn="l" defTabSz="2018304" rtl="0" eaLnBrk="1" latinLnBrk="0" hangingPunct="1">
                            <a:defRPr sz="7909" b="1" kern="1200">
                              <a:solidFill>
                                <a:schemeClr val="lt1"/>
                              </a:solidFill>
                              <a:latin typeface="Speak Pro" panose="020F0502020204030204"/>
                            </a:defRPr>
                          </a:lvl8pPr>
                          <a:lvl9pPr marL="16146427" algn="l" defTabSz="2018304" rtl="0" eaLnBrk="1" latinLnBrk="0" hangingPunct="1">
                            <a:defRPr sz="7909" b="1" kern="1200">
                              <a:solidFill>
                                <a:schemeClr val="lt1"/>
                              </a:solidFill>
                              <a:latin typeface="Speak Pro" panose="020F0502020204030204"/>
                            </a:defRPr>
                          </a:lvl9pPr>
                        </a:lstStyle>
                        <a:p>
                          <a:pPr algn="ctr"/>
                          <a:r>
                            <a:rPr lang="en-US" sz="6000" b="0" dirty="0">
                              <a:solidFill>
                                <a:schemeClr val="tx1"/>
                              </a:solidFill>
                              <a:latin typeface="+mn-lt"/>
                            </a:rPr>
                            <a:t>Proportional Integral Controller</a:t>
                          </a:r>
                          <a:endParaRPr lang="en-GB" sz="6000" b="0" dirty="0">
                            <a:solidFill>
                              <a:schemeClr val="tx1"/>
                            </a:solidFill>
                            <a:latin typeface="+mn-lt"/>
                          </a:endParaRPr>
                        </a:p>
                      </a:txBody>
                      <a:tcPr marL="104698" marR="104698" marT="52349" marB="52349" anchor="ctr">
                        <a:lnL w="76200" cap="flat" cmpd="sng" algn="ctr">
                          <a:solidFill>
                            <a:srgbClr val="00437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00437E"/>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1698274"/>
                      </a:ext>
                    </a:extLst>
                  </a:tr>
                  <a:tr h="10773795">
                    <a:tc>
                      <a:txBody>
                        <a:bodyPr/>
                        <a:lstStyle/>
                        <a:p>
                          <a:endParaRPr lang="en-US"/>
                        </a:p>
                      </a:txBody>
                      <a:tcPr marL="104698" marR="104698" marT="52349" marB="52349" anchor="ctr">
                        <a:lnL w="12700" cap="flat" cmpd="sng" algn="ctr">
                          <a:noFill/>
                          <a:prstDash val="solid"/>
                          <a:round/>
                          <a:headEnd type="none" w="med" len="med"/>
                          <a:tailEnd type="none" w="med" len="med"/>
                        </a:lnL>
                        <a:lnR w="76200" cap="flat" cmpd="sng" algn="ctr">
                          <a:solidFill>
                            <a:srgbClr val="00437E"/>
                          </a:solidFill>
                          <a:prstDash val="solid"/>
                          <a:round/>
                          <a:headEnd type="none" w="med" len="med"/>
                          <a:tailEnd type="none" w="med" len="med"/>
                        </a:lnR>
                        <a:lnT w="76200" cap="flat" cmpd="sng" algn="ctr">
                          <a:solidFill>
                            <a:srgbClr val="00437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6980" r="-300306" b="-339"/>
                          </a:stretch>
                        </a:blipFill>
                      </a:tcPr>
                    </a:tc>
                    <a:tc>
                      <a:txBody>
                        <a:bodyPr/>
                        <a:lstStyle/>
                        <a:p>
                          <a:endParaRPr lang="en-US"/>
                        </a:p>
                      </a:txBody>
                      <a:tcPr marL="104698" marR="104698" marT="52349" marB="52349" anchor="ctr">
                        <a:lnL w="76200" cap="flat" cmpd="sng" algn="ctr">
                          <a:solidFill>
                            <a:srgbClr val="00437E"/>
                          </a:solidFill>
                          <a:prstDash val="solid"/>
                          <a:round/>
                          <a:headEnd type="none" w="med" len="med"/>
                          <a:tailEnd type="none" w="med" len="med"/>
                        </a:lnL>
                        <a:lnR w="76200" cap="flat" cmpd="sng" algn="ctr">
                          <a:solidFill>
                            <a:srgbClr val="00437E"/>
                          </a:solidFill>
                          <a:prstDash val="solid"/>
                          <a:round/>
                          <a:headEnd type="none" w="med" len="med"/>
                          <a:tailEnd type="none" w="med" len="med"/>
                        </a:lnR>
                        <a:lnT w="76200" cap="flat" cmpd="sng" algn="ctr">
                          <a:solidFill>
                            <a:srgbClr val="00437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100000" t="-26980" r="-200306" b="-339"/>
                          </a:stretch>
                        </a:blipFill>
                      </a:tcPr>
                    </a:tc>
                    <a:tc>
                      <a:txBody>
                        <a:bodyPr/>
                        <a:lstStyle/>
                        <a:p>
                          <a:endParaRPr lang="en-US"/>
                        </a:p>
                      </a:txBody>
                      <a:tcPr marL="104698" marR="104698" marT="52349" marB="52349" anchor="ctr">
                        <a:lnL w="76200" cap="flat" cmpd="sng" algn="ctr">
                          <a:solidFill>
                            <a:srgbClr val="00437E"/>
                          </a:solidFill>
                          <a:prstDash val="solid"/>
                          <a:round/>
                          <a:headEnd type="none" w="med" len="med"/>
                          <a:tailEnd type="none" w="med" len="med"/>
                        </a:lnL>
                        <a:lnR w="76200" cap="flat" cmpd="sng" algn="ctr">
                          <a:solidFill>
                            <a:srgbClr val="00437E"/>
                          </a:solidFill>
                          <a:prstDash val="solid"/>
                          <a:round/>
                          <a:headEnd type="none" w="med" len="med"/>
                          <a:tailEnd type="none" w="med" len="med"/>
                        </a:lnR>
                        <a:lnT w="76200" cap="flat" cmpd="sng" algn="ctr">
                          <a:solidFill>
                            <a:srgbClr val="00437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200123" t="-26980" r="-100429" b="-339"/>
                          </a:stretch>
                        </a:blipFill>
                      </a:tcPr>
                    </a:tc>
                    <a:tc>
                      <a:txBody>
                        <a:bodyPr/>
                        <a:lstStyle/>
                        <a:p>
                          <a:endParaRPr lang="en-US"/>
                        </a:p>
                      </a:txBody>
                      <a:tcPr marL="104698" marR="104698" marT="52349" marB="52349" anchor="ctr">
                        <a:lnL w="76200" cap="flat" cmpd="sng" algn="ctr">
                          <a:solidFill>
                            <a:srgbClr val="00437E"/>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00437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299939" t="-26980" r="-367" b="-339"/>
                          </a:stretch>
                        </a:blipFill>
                      </a:tcPr>
                    </a:tc>
                    <a:extLst>
                      <a:ext uri="{0D108BD9-81ED-4DB2-BD59-A6C34878D82A}">
                        <a16:rowId xmlns:a16="http://schemas.microsoft.com/office/drawing/2014/main" val="3849433255"/>
                      </a:ext>
                    </a:extLst>
                  </a:tr>
                </a:tbl>
              </a:graphicData>
            </a:graphic>
          </p:graphicFrame>
        </mc:Fallback>
      </mc:AlternateContent>
      <p:sp>
        <p:nvSpPr>
          <p:cNvPr id="269" name="Rectangle: Top Corners Rounded 268">
            <a:extLst>
              <a:ext uri="{FF2B5EF4-FFF2-40B4-BE49-F238E27FC236}">
                <a16:creationId xmlns:a16="http://schemas.microsoft.com/office/drawing/2014/main" id="{483E82C8-82D7-4543-ABE6-624AEF2AAC7E}"/>
              </a:ext>
            </a:extLst>
          </p:cNvPr>
          <p:cNvSpPr/>
          <p:nvPr/>
        </p:nvSpPr>
        <p:spPr>
          <a:xfrm>
            <a:off x="1365712" y="2247900"/>
            <a:ext cx="40090627" cy="3708400"/>
          </a:xfrm>
          <a:prstGeom prst="round2SameRect">
            <a:avLst>
              <a:gd name="adj1" fmla="val 50000"/>
              <a:gd name="adj2" fmla="val 0"/>
            </a:avLst>
          </a:prstGeom>
          <a:solidFill>
            <a:srgbClr val="00437E"/>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600" dirty="0"/>
              <a:t>5. Amplitude Modulation Algorithms</a:t>
            </a:r>
          </a:p>
        </p:txBody>
      </p:sp>
      <p:sp>
        <p:nvSpPr>
          <p:cNvPr id="271" name="Left Brace 270">
            <a:extLst>
              <a:ext uri="{FF2B5EF4-FFF2-40B4-BE49-F238E27FC236}">
                <a16:creationId xmlns:a16="http://schemas.microsoft.com/office/drawing/2014/main" id="{44B2EBB8-C9C2-4846-A5EA-67FA2AAFE185}"/>
              </a:ext>
            </a:extLst>
          </p:cNvPr>
          <p:cNvSpPr/>
          <p:nvPr/>
        </p:nvSpPr>
        <p:spPr>
          <a:xfrm rot="16200000">
            <a:off x="30498665" y="11794934"/>
            <a:ext cx="1011674" cy="18634923"/>
          </a:xfrm>
          <a:prstGeom prst="leftBrace">
            <a:avLst/>
          </a:prstGeom>
          <a:ln w="76200">
            <a:solidFill>
              <a:srgbClr val="00437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73" name="TextBox 272">
            <a:extLst>
              <a:ext uri="{FF2B5EF4-FFF2-40B4-BE49-F238E27FC236}">
                <a16:creationId xmlns:a16="http://schemas.microsoft.com/office/drawing/2014/main" id="{9296F7E8-F779-49BD-81AA-A042A6A0E195}"/>
              </a:ext>
            </a:extLst>
          </p:cNvPr>
          <p:cNvSpPr txBox="1"/>
          <p:nvPr/>
        </p:nvSpPr>
        <p:spPr>
          <a:xfrm>
            <a:off x="25775345" y="21618233"/>
            <a:ext cx="11570308" cy="1446550"/>
          </a:xfrm>
          <a:prstGeom prst="rect">
            <a:avLst/>
          </a:prstGeom>
          <a:noFill/>
        </p:spPr>
        <p:txBody>
          <a:bodyPr wrap="square" rtlCol="0">
            <a:spAutoFit/>
          </a:bodyPr>
          <a:lstStyle/>
          <a:p>
            <a:r>
              <a:rPr lang="en-GB" sz="8800" dirty="0">
                <a:solidFill>
                  <a:srgbClr val="00437E"/>
                </a:solidFill>
              </a:rPr>
              <a:t>Frequency Modulation</a:t>
            </a:r>
          </a:p>
        </p:txBody>
      </p:sp>
      <p:cxnSp>
        <p:nvCxnSpPr>
          <p:cNvPr id="149" name="Straight Connector 148">
            <a:extLst>
              <a:ext uri="{FF2B5EF4-FFF2-40B4-BE49-F238E27FC236}">
                <a16:creationId xmlns:a16="http://schemas.microsoft.com/office/drawing/2014/main" id="{D5F8D233-6F5C-45C4-B93D-0E0EB70C1CAF}"/>
              </a:ext>
            </a:extLst>
          </p:cNvPr>
          <p:cNvCxnSpPr>
            <a:cxnSpLocks/>
          </p:cNvCxnSpPr>
          <p:nvPr/>
        </p:nvCxnSpPr>
        <p:spPr>
          <a:xfrm>
            <a:off x="9669813" y="12329712"/>
            <a:ext cx="10158" cy="844758"/>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157" name="Straight Arrow Connector 156">
            <a:extLst>
              <a:ext uri="{FF2B5EF4-FFF2-40B4-BE49-F238E27FC236}">
                <a16:creationId xmlns:a16="http://schemas.microsoft.com/office/drawing/2014/main" id="{509E9A4E-CB40-48C8-8151-A88F5E9E83AF}"/>
              </a:ext>
            </a:extLst>
          </p:cNvPr>
          <p:cNvCxnSpPr>
            <a:cxnSpLocks/>
          </p:cNvCxnSpPr>
          <p:nvPr/>
        </p:nvCxnSpPr>
        <p:spPr>
          <a:xfrm flipV="1">
            <a:off x="3477450" y="10818198"/>
            <a:ext cx="0" cy="4563682"/>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158" name="Straight Arrow Connector 157">
            <a:extLst>
              <a:ext uri="{FF2B5EF4-FFF2-40B4-BE49-F238E27FC236}">
                <a16:creationId xmlns:a16="http://schemas.microsoft.com/office/drawing/2014/main" id="{5A34200A-66E9-4092-B24C-0207B560BCFF}"/>
              </a:ext>
            </a:extLst>
          </p:cNvPr>
          <p:cNvCxnSpPr>
            <a:cxnSpLocks/>
          </p:cNvCxnSpPr>
          <p:nvPr/>
        </p:nvCxnSpPr>
        <p:spPr>
          <a:xfrm>
            <a:off x="3434782" y="15381880"/>
            <a:ext cx="6979096"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152" name="Straight Connector 151">
            <a:extLst>
              <a:ext uri="{FF2B5EF4-FFF2-40B4-BE49-F238E27FC236}">
                <a16:creationId xmlns:a16="http://schemas.microsoft.com/office/drawing/2014/main" id="{0ACEA04E-9355-49DC-A404-3B9360F7A8B6}"/>
              </a:ext>
            </a:extLst>
          </p:cNvPr>
          <p:cNvCxnSpPr>
            <a:cxnSpLocks/>
          </p:cNvCxnSpPr>
          <p:nvPr/>
        </p:nvCxnSpPr>
        <p:spPr>
          <a:xfrm>
            <a:off x="3664535" y="13188301"/>
            <a:ext cx="7354579"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153" name="TextBox 152">
            <a:extLst>
              <a:ext uri="{FF2B5EF4-FFF2-40B4-BE49-F238E27FC236}">
                <a16:creationId xmlns:a16="http://schemas.microsoft.com/office/drawing/2014/main" id="{5DC1069F-B9E2-494C-9F66-DFAD6D2449A1}"/>
              </a:ext>
            </a:extLst>
          </p:cNvPr>
          <p:cNvSpPr txBox="1"/>
          <p:nvPr/>
        </p:nvSpPr>
        <p:spPr>
          <a:xfrm>
            <a:off x="5649318" y="15629517"/>
            <a:ext cx="3385011" cy="64633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154" name="TextBox 153">
            <a:extLst>
              <a:ext uri="{FF2B5EF4-FFF2-40B4-BE49-F238E27FC236}">
                <a16:creationId xmlns:a16="http://schemas.microsoft.com/office/drawing/2014/main" id="{33975501-8652-4912-BD30-F5D337645B6B}"/>
              </a:ext>
            </a:extLst>
          </p:cNvPr>
          <p:cNvSpPr txBox="1"/>
          <p:nvPr/>
        </p:nvSpPr>
        <p:spPr>
          <a:xfrm rot="16200000">
            <a:off x="536058" y="12952971"/>
            <a:ext cx="4860796" cy="64633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36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36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155" name="Freeform: Shape 154">
            <a:extLst>
              <a:ext uri="{FF2B5EF4-FFF2-40B4-BE49-F238E27FC236}">
                <a16:creationId xmlns:a16="http://schemas.microsoft.com/office/drawing/2014/main" id="{D96B2948-618E-44C0-903B-881DC76A4717}"/>
              </a:ext>
            </a:extLst>
          </p:cNvPr>
          <p:cNvSpPr/>
          <p:nvPr/>
        </p:nvSpPr>
        <p:spPr>
          <a:xfrm>
            <a:off x="3667527" y="11644814"/>
            <a:ext cx="6002286" cy="3307097"/>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sp>
        <p:nvSpPr>
          <p:cNvPr id="156" name="TextBox 155">
            <a:extLst>
              <a:ext uri="{FF2B5EF4-FFF2-40B4-BE49-F238E27FC236}">
                <a16:creationId xmlns:a16="http://schemas.microsoft.com/office/drawing/2014/main" id="{C76ABEDA-6DAE-48EA-92B1-2AE455195947}"/>
              </a:ext>
            </a:extLst>
          </p:cNvPr>
          <p:cNvSpPr txBox="1"/>
          <p:nvPr/>
        </p:nvSpPr>
        <p:spPr>
          <a:xfrm>
            <a:off x="9619542" y="12301349"/>
            <a:ext cx="1255454" cy="64633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cxnSp>
        <p:nvCxnSpPr>
          <p:cNvPr id="139" name="Straight Connector 138">
            <a:extLst>
              <a:ext uri="{FF2B5EF4-FFF2-40B4-BE49-F238E27FC236}">
                <a16:creationId xmlns:a16="http://schemas.microsoft.com/office/drawing/2014/main" id="{5C3A49F9-E1C7-4657-8662-E957E9B11DD6}"/>
              </a:ext>
            </a:extLst>
          </p:cNvPr>
          <p:cNvCxnSpPr>
            <a:cxnSpLocks/>
          </p:cNvCxnSpPr>
          <p:nvPr/>
        </p:nvCxnSpPr>
        <p:spPr>
          <a:xfrm>
            <a:off x="19472971" y="12329701"/>
            <a:ext cx="10158" cy="844758"/>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142" name="Straight Connector 141">
            <a:extLst>
              <a:ext uri="{FF2B5EF4-FFF2-40B4-BE49-F238E27FC236}">
                <a16:creationId xmlns:a16="http://schemas.microsoft.com/office/drawing/2014/main" id="{2B8139DF-F02A-48DD-848C-E231F304BEBF}"/>
              </a:ext>
            </a:extLst>
          </p:cNvPr>
          <p:cNvCxnSpPr>
            <a:cxnSpLocks/>
          </p:cNvCxnSpPr>
          <p:nvPr/>
        </p:nvCxnSpPr>
        <p:spPr>
          <a:xfrm>
            <a:off x="13467694" y="13188290"/>
            <a:ext cx="7354578"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145" name="Freeform: Shape 144">
            <a:extLst>
              <a:ext uri="{FF2B5EF4-FFF2-40B4-BE49-F238E27FC236}">
                <a16:creationId xmlns:a16="http://schemas.microsoft.com/office/drawing/2014/main" id="{6EC532A0-C917-4382-975F-EAD0A23E79A0}"/>
              </a:ext>
            </a:extLst>
          </p:cNvPr>
          <p:cNvSpPr/>
          <p:nvPr/>
        </p:nvSpPr>
        <p:spPr>
          <a:xfrm>
            <a:off x="13470686" y="11644804"/>
            <a:ext cx="6002286" cy="3307095"/>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cxnSp>
        <p:nvCxnSpPr>
          <p:cNvPr id="128" name="Straight Connector 127">
            <a:extLst>
              <a:ext uri="{FF2B5EF4-FFF2-40B4-BE49-F238E27FC236}">
                <a16:creationId xmlns:a16="http://schemas.microsoft.com/office/drawing/2014/main" id="{C7658854-630C-4629-BCC4-475E03FA36BA}"/>
              </a:ext>
            </a:extLst>
          </p:cNvPr>
          <p:cNvCxnSpPr>
            <a:cxnSpLocks/>
          </p:cNvCxnSpPr>
          <p:nvPr/>
        </p:nvCxnSpPr>
        <p:spPr>
          <a:xfrm>
            <a:off x="13460749" y="14087701"/>
            <a:ext cx="7355650"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129" name="Straight Connector 128">
            <a:extLst>
              <a:ext uri="{FF2B5EF4-FFF2-40B4-BE49-F238E27FC236}">
                <a16:creationId xmlns:a16="http://schemas.microsoft.com/office/drawing/2014/main" id="{2DFD688C-C14B-4083-BD1B-CDF4F97843D2}"/>
              </a:ext>
            </a:extLst>
          </p:cNvPr>
          <p:cNvCxnSpPr>
            <a:cxnSpLocks/>
          </p:cNvCxnSpPr>
          <p:nvPr/>
        </p:nvCxnSpPr>
        <p:spPr>
          <a:xfrm flipV="1">
            <a:off x="13770771" y="13298342"/>
            <a:ext cx="352924" cy="811581"/>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130" name="Straight Connector 129">
            <a:extLst>
              <a:ext uri="{FF2B5EF4-FFF2-40B4-BE49-F238E27FC236}">
                <a16:creationId xmlns:a16="http://schemas.microsoft.com/office/drawing/2014/main" id="{E16CCA56-973F-44D8-9C7C-3328FC252235}"/>
              </a:ext>
            </a:extLst>
          </p:cNvPr>
          <p:cNvCxnSpPr>
            <a:cxnSpLocks/>
          </p:cNvCxnSpPr>
          <p:nvPr/>
        </p:nvCxnSpPr>
        <p:spPr>
          <a:xfrm flipV="1">
            <a:off x="14495735" y="13276120"/>
            <a:ext cx="352924" cy="811581"/>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131" name="Straight Connector 130">
            <a:extLst>
              <a:ext uri="{FF2B5EF4-FFF2-40B4-BE49-F238E27FC236}">
                <a16:creationId xmlns:a16="http://schemas.microsoft.com/office/drawing/2014/main" id="{F06450B4-4278-4465-9832-F30E4EDF8F44}"/>
              </a:ext>
            </a:extLst>
          </p:cNvPr>
          <p:cNvCxnSpPr>
            <a:cxnSpLocks/>
          </p:cNvCxnSpPr>
          <p:nvPr/>
        </p:nvCxnSpPr>
        <p:spPr>
          <a:xfrm flipV="1">
            <a:off x="15239233" y="13227404"/>
            <a:ext cx="352924" cy="811581"/>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132" name="Straight Connector 131">
            <a:extLst>
              <a:ext uri="{FF2B5EF4-FFF2-40B4-BE49-F238E27FC236}">
                <a16:creationId xmlns:a16="http://schemas.microsoft.com/office/drawing/2014/main" id="{A12229C7-0007-4E67-AF45-BD89B5AFEA7F}"/>
              </a:ext>
            </a:extLst>
          </p:cNvPr>
          <p:cNvCxnSpPr>
            <a:cxnSpLocks/>
          </p:cNvCxnSpPr>
          <p:nvPr/>
        </p:nvCxnSpPr>
        <p:spPr>
          <a:xfrm flipV="1">
            <a:off x="15964197" y="13205183"/>
            <a:ext cx="352924" cy="811581"/>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133" name="Straight Connector 132">
            <a:extLst>
              <a:ext uri="{FF2B5EF4-FFF2-40B4-BE49-F238E27FC236}">
                <a16:creationId xmlns:a16="http://schemas.microsoft.com/office/drawing/2014/main" id="{C1948A21-EC55-4C33-95D3-32D8D89465A4}"/>
              </a:ext>
            </a:extLst>
          </p:cNvPr>
          <p:cNvCxnSpPr>
            <a:cxnSpLocks/>
          </p:cNvCxnSpPr>
          <p:nvPr/>
        </p:nvCxnSpPr>
        <p:spPr>
          <a:xfrm flipV="1">
            <a:off x="16677078" y="13236011"/>
            <a:ext cx="352924" cy="811581"/>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134" name="Straight Connector 133">
            <a:extLst>
              <a:ext uri="{FF2B5EF4-FFF2-40B4-BE49-F238E27FC236}">
                <a16:creationId xmlns:a16="http://schemas.microsoft.com/office/drawing/2014/main" id="{72E925E2-C5E6-41DD-ADA6-173B2B41B25F}"/>
              </a:ext>
            </a:extLst>
          </p:cNvPr>
          <p:cNvCxnSpPr>
            <a:cxnSpLocks/>
          </p:cNvCxnSpPr>
          <p:nvPr/>
        </p:nvCxnSpPr>
        <p:spPr>
          <a:xfrm flipV="1">
            <a:off x="17402043" y="13213790"/>
            <a:ext cx="352924" cy="811581"/>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135" name="Straight Connector 134">
            <a:extLst>
              <a:ext uri="{FF2B5EF4-FFF2-40B4-BE49-F238E27FC236}">
                <a16:creationId xmlns:a16="http://schemas.microsoft.com/office/drawing/2014/main" id="{1C933341-651C-4F11-B169-EB86B92842B6}"/>
              </a:ext>
            </a:extLst>
          </p:cNvPr>
          <p:cNvCxnSpPr>
            <a:cxnSpLocks/>
          </p:cNvCxnSpPr>
          <p:nvPr/>
        </p:nvCxnSpPr>
        <p:spPr>
          <a:xfrm flipV="1">
            <a:off x="18145540" y="13165074"/>
            <a:ext cx="352924" cy="811581"/>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136" name="Straight Connector 135">
            <a:extLst>
              <a:ext uri="{FF2B5EF4-FFF2-40B4-BE49-F238E27FC236}">
                <a16:creationId xmlns:a16="http://schemas.microsoft.com/office/drawing/2014/main" id="{2F87465C-E01D-455D-A743-34DF6E6681F9}"/>
              </a:ext>
            </a:extLst>
          </p:cNvPr>
          <p:cNvCxnSpPr>
            <a:cxnSpLocks/>
          </p:cNvCxnSpPr>
          <p:nvPr/>
        </p:nvCxnSpPr>
        <p:spPr>
          <a:xfrm flipV="1">
            <a:off x="18870504" y="13142852"/>
            <a:ext cx="352924" cy="811581"/>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137" name="Straight Connector 136">
            <a:extLst>
              <a:ext uri="{FF2B5EF4-FFF2-40B4-BE49-F238E27FC236}">
                <a16:creationId xmlns:a16="http://schemas.microsoft.com/office/drawing/2014/main" id="{6A24190B-F72F-425D-80CD-259030280F5C}"/>
              </a:ext>
            </a:extLst>
          </p:cNvPr>
          <p:cNvCxnSpPr>
            <a:cxnSpLocks/>
          </p:cNvCxnSpPr>
          <p:nvPr/>
        </p:nvCxnSpPr>
        <p:spPr>
          <a:xfrm flipV="1">
            <a:off x="19620972" y="13217773"/>
            <a:ext cx="352924" cy="811581"/>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138" name="Straight Connector 137">
            <a:extLst>
              <a:ext uri="{FF2B5EF4-FFF2-40B4-BE49-F238E27FC236}">
                <a16:creationId xmlns:a16="http://schemas.microsoft.com/office/drawing/2014/main" id="{7F51C96B-1549-4EE9-9586-B53A9D09EA8C}"/>
              </a:ext>
            </a:extLst>
          </p:cNvPr>
          <p:cNvCxnSpPr>
            <a:cxnSpLocks/>
          </p:cNvCxnSpPr>
          <p:nvPr/>
        </p:nvCxnSpPr>
        <p:spPr>
          <a:xfrm flipV="1">
            <a:off x="20345936" y="13195551"/>
            <a:ext cx="352924" cy="811581"/>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cxnSp>
        <p:nvCxnSpPr>
          <p:cNvPr id="117" name="Straight Connector 116">
            <a:extLst>
              <a:ext uri="{FF2B5EF4-FFF2-40B4-BE49-F238E27FC236}">
                <a16:creationId xmlns:a16="http://schemas.microsoft.com/office/drawing/2014/main" id="{3F7431D1-EB16-4BA4-9D28-B6F2E5950D5C}"/>
              </a:ext>
            </a:extLst>
          </p:cNvPr>
          <p:cNvCxnSpPr>
            <a:cxnSpLocks/>
          </p:cNvCxnSpPr>
          <p:nvPr/>
        </p:nvCxnSpPr>
        <p:spPr>
          <a:xfrm>
            <a:off x="29318797" y="12281239"/>
            <a:ext cx="10158" cy="844758"/>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120" name="Straight Connector 119">
            <a:extLst>
              <a:ext uri="{FF2B5EF4-FFF2-40B4-BE49-F238E27FC236}">
                <a16:creationId xmlns:a16="http://schemas.microsoft.com/office/drawing/2014/main" id="{AB3709EE-12FC-4DDE-82FE-CE7AAEBD5D8A}"/>
              </a:ext>
            </a:extLst>
          </p:cNvPr>
          <p:cNvCxnSpPr>
            <a:cxnSpLocks/>
          </p:cNvCxnSpPr>
          <p:nvPr/>
        </p:nvCxnSpPr>
        <p:spPr>
          <a:xfrm>
            <a:off x="23313520" y="13139828"/>
            <a:ext cx="7354578"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123" name="Freeform: Shape 122">
            <a:extLst>
              <a:ext uri="{FF2B5EF4-FFF2-40B4-BE49-F238E27FC236}">
                <a16:creationId xmlns:a16="http://schemas.microsoft.com/office/drawing/2014/main" id="{336571B0-8CAF-4891-8955-D70B2CD14BCD}"/>
              </a:ext>
            </a:extLst>
          </p:cNvPr>
          <p:cNvSpPr/>
          <p:nvPr/>
        </p:nvSpPr>
        <p:spPr>
          <a:xfrm>
            <a:off x="23316512" y="11596342"/>
            <a:ext cx="6002286" cy="3307095"/>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cxnSp>
        <p:nvCxnSpPr>
          <p:cNvPr id="107" name="Straight Connector 106">
            <a:extLst>
              <a:ext uri="{FF2B5EF4-FFF2-40B4-BE49-F238E27FC236}">
                <a16:creationId xmlns:a16="http://schemas.microsoft.com/office/drawing/2014/main" id="{79BA5731-DF42-41CA-8352-08F252AC51F4}"/>
              </a:ext>
            </a:extLst>
          </p:cNvPr>
          <p:cNvCxnSpPr>
            <a:cxnSpLocks/>
          </p:cNvCxnSpPr>
          <p:nvPr/>
        </p:nvCxnSpPr>
        <p:spPr>
          <a:xfrm>
            <a:off x="38996660" y="12333938"/>
            <a:ext cx="10158" cy="844758"/>
          </a:xfrm>
          <a:prstGeom prst="line">
            <a:avLst/>
          </a:prstGeom>
          <a:noFill/>
          <a:ln w="9525" cap="flat" cmpd="sng" algn="ctr">
            <a:solidFill>
              <a:sysClr val="windowText" lastClr="000000"/>
            </a:solidFill>
            <a:prstDash val="solid"/>
            <a:headEnd type="triangle"/>
            <a:tailEnd type="triangle"/>
          </a:ln>
          <a:effectLst>
            <a:outerShdw blurRad="38100" dist="25400" dir="2700000" algn="br" rotWithShape="0">
              <a:srgbClr val="000000">
                <a:alpha val="60000"/>
              </a:srgbClr>
            </a:outerShdw>
          </a:effectLst>
        </p:spPr>
      </p:cxnSp>
      <p:cxnSp>
        <p:nvCxnSpPr>
          <p:cNvPr id="110" name="Straight Connector 109">
            <a:extLst>
              <a:ext uri="{FF2B5EF4-FFF2-40B4-BE49-F238E27FC236}">
                <a16:creationId xmlns:a16="http://schemas.microsoft.com/office/drawing/2014/main" id="{06F6E69C-5DDA-43C4-9473-9C3EA0A366A4}"/>
              </a:ext>
            </a:extLst>
          </p:cNvPr>
          <p:cNvCxnSpPr>
            <a:cxnSpLocks/>
          </p:cNvCxnSpPr>
          <p:nvPr/>
        </p:nvCxnSpPr>
        <p:spPr>
          <a:xfrm>
            <a:off x="32991383" y="13192527"/>
            <a:ext cx="7354578" cy="0"/>
          </a:xfrm>
          <a:prstGeom prst="line">
            <a:avLst/>
          </a:prstGeom>
          <a:noFill/>
          <a:ln w="12700" cap="flat" cmpd="sng" algn="ctr">
            <a:solidFill>
              <a:srgbClr val="FF0000"/>
            </a:solidFill>
            <a:prstDash val="dash"/>
          </a:ln>
          <a:effectLst>
            <a:outerShdw blurRad="38100" dist="25400" dir="2700000" algn="br" rotWithShape="0">
              <a:srgbClr val="000000">
                <a:alpha val="60000"/>
              </a:srgbClr>
            </a:outerShdw>
          </a:effectLst>
        </p:spPr>
      </p:cxnSp>
      <p:sp>
        <p:nvSpPr>
          <p:cNvPr id="113" name="Freeform: Shape 112">
            <a:extLst>
              <a:ext uri="{FF2B5EF4-FFF2-40B4-BE49-F238E27FC236}">
                <a16:creationId xmlns:a16="http://schemas.microsoft.com/office/drawing/2014/main" id="{9EDB86D5-EAE1-4499-852E-DFFF34A93F5F}"/>
              </a:ext>
            </a:extLst>
          </p:cNvPr>
          <p:cNvSpPr/>
          <p:nvPr/>
        </p:nvSpPr>
        <p:spPr>
          <a:xfrm>
            <a:off x="32994375" y="11649041"/>
            <a:ext cx="6002286" cy="3307095"/>
          </a:xfrm>
          <a:custGeom>
            <a:avLst/>
            <a:gdLst>
              <a:gd name="connsiteX0" fmla="*/ 0 w 4772722"/>
              <a:gd name="connsiteY0" fmla="*/ 2047635 h 2564318"/>
              <a:gd name="connsiteX1" fmla="*/ 747132 w 4772722"/>
              <a:gd name="connsiteY1" fmla="*/ 274591 h 2564318"/>
              <a:gd name="connsiteX2" fmla="*/ 1494264 w 4772722"/>
              <a:gd name="connsiteY2" fmla="*/ 207684 h 2564318"/>
              <a:gd name="connsiteX3" fmla="*/ 2509025 w 4772722"/>
              <a:gd name="connsiteY3" fmla="*/ 2237206 h 2564318"/>
              <a:gd name="connsiteX4" fmla="*/ 3278459 w 4772722"/>
              <a:gd name="connsiteY4" fmla="*/ 2404474 h 2564318"/>
              <a:gd name="connsiteX5" fmla="*/ 3757961 w 4772722"/>
              <a:gd name="connsiteY5" fmla="*/ 664884 h 2564318"/>
              <a:gd name="connsiteX6" fmla="*/ 4772722 w 4772722"/>
              <a:gd name="connsiteY6" fmla="*/ 531069 h 25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2722" h="2564318">
                <a:moveTo>
                  <a:pt x="0" y="2047635"/>
                </a:moveTo>
                <a:cubicBezTo>
                  <a:pt x="249044" y="1314442"/>
                  <a:pt x="498088" y="581249"/>
                  <a:pt x="747132" y="274591"/>
                </a:cubicBezTo>
                <a:cubicBezTo>
                  <a:pt x="996176" y="-32068"/>
                  <a:pt x="1200615" y="-119418"/>
                  <a:pt x="1494264" y="207684"/>
                </a:cubicBezTo>
                <a:cubicBezTo>
                  <a:pt x="1787913" y="534786"/>
                  <a:pt x="2211659" y="1871074"/>
                  <a:pt x="2509025" y="2237206"/>
                </a:cubicBezTo>
                <a:cubicBezTo>
                  <a:pt x="2806391" y="2603338"/>
                  <a:pt x="3070303" y="2666528"/>
                  <a:pt x="3278459" y="2404474"/>
                </a:cubicBezTo>
                <a:cubicBezTo>
                  <a:pt x="3486615" y="2142420"/>
                  <a:pt x="3508917" y="977118"/>
                  <a:pt x="3757961" y="664884"/>
                </a:cubicBezTo>
                <a:cubicBezTo>
                  <a:pt x="4007005" y="352650"/>
                  <a:pt x="4596161" y="549654"/>
                  <a:pt x="4772722" y="531069"/>
                </a:cubicBezTo>
              </a:path>
            </a:pathLst>
          </a:custGeom>
          <a:noFill/>
          <a:ln w="19050" cap="flat" cmpd="sng" algn="ctr">
            <a:solidFill>
              <a:srgbClr val="1CADE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a:ln>
                <a:noFill/>
              </a:ln>
              <a:solidFill>
                <a:prstClr val="white"/>
              </a:solidFill>
              <a:effectLst/>
              <a:uLnTx/>
              <a:uFillTx/>
              <a:latin typeface="Speak Pro" panose="020F0502020204030204"/>
              <a:ea typeface="+mn-ea"/>
              <a:cs typeface="+mn-cs"/>
            </a:endParaRPr>
          </a:p>
        </p:txBody>
      </p:sp>
      <p:cxnSp>
        <p:nvCxnSpPr>
          <p:cNvPr id="89" name="Straight Connector 88">
            <a:extLst>
              <a:ext uri="{FF2B5EF4-FFF2-40B4-BE49-F238E27FC236}">
                <a16:creationId xmlns:a16="http://schemas.microsoft.com/office/drawing/2014/main" id="{9E3EB424-8D90-4936-B724-DC0C73758586}"/>
              </a:ext>
            </a:extLst>
          </p:cNvPr>
          <p:cNvCxnSpPr>
            <a:cxnSpLocks/>
          </p:cNvCxnSpPr>
          <p:nvPr/>
        </p:nvCxnSpPr>
        <p:spPr>
          <a:xfrm flipV="1">
            <a:off x="32996181" y="13158099"/>
            <a:ext cx="221070" cy="699155"/>
          </a:xfrm>
          <a:prstGeom prst="line">
            <a:avLst/>
          </a:prstGeom>
          <a:noFill/>
          <a:ln w="12700" cap="flat" cmpd="sng" algn="ctr">
            <a:solidFill>
              <a:srgbClr val="3E8853"/>
            </a:solidFill>
            <a:prstDash val="lgDash"/>
          </a:ln>
          <a:effectLst/>
        </p:spPr>
      </p:cxnSp>
      <p:cxnSp>
        <p:nvCxnSpPr>
          <p:cNvPr id="90" name="Straight Connector 89">
            <a:extLst>
              <a:ext uri="{FF2B5EF4-FFF2-40B4-BE49-F238E27FC236}">
                <a16:creationId xmlns:a16="http://schemas.microsoft.com/office/drawing/2014/main" id="{12EBAD8E-785E-44AA-BFA2-AB3C2293F3BE}"/>
              </a:ext>
            </a:extLst>
          </p:cNvPr>
          <p:cNvCxnSpPr>
            <a:cxnSpLocks/>
          </p:cNvCxnSpPr>
          <p:nvPr/>
        </p:nvCxnSpPr>
        <p:spPr>
          <a:xfrm flipV="1">
            <a:off x="33556325" y="12180429"/>
            <a:ext cx="353295" cy="1047532"/>
          </a:xfrm>
          <a:prstGeom prst="line">
            <a:avLst/>
          </a:prstGeom>
          <a:noFill/>
          <a:ln w="12700" cap="flat" cmpd="sng" algn="ctr">
            <a:solidFill>
              <a:srgbClr val="3E8853"/>
            </a:solidFill>
            <a:prstDash val="lgDash"/>
          </a:ln>
          <a:effectLst/>
        </p:spPr>
      </p:cxnSp>
      <p:cxnSp>
        <p:nvCxnSpPr>
          <p:cNvPr id="91" name="Straight Connector 90">
            <a:extLst>
              <a:ext uri="{FF2B5EF4-FFF2-40B4-BE49-F238E27FC236}">
                <a16:creationId xmlns:a16="http://schemas.microsoft.com/office/drawing/2014/main" id="{61C23C43-F385-4AF1-8C17-B8EC77C9AAFF}"/>
              </a:ext>
            </a:extLst>
          </p:cNvPr>
          <p:cNvCxnSpPr>
            <a:cxnSpLocks/>
          </p:cNvCxnSpPr>
          <p:nvPr/>
        </p:nvCxnSpPr>
        <p:spPr>
          <a:xfrm flipV="1">
            <a:off x="33810323" y="11684880"/>
            <a:ext cx="486097" cy="1517158"/>
          </a:xfrm>
          <a:prstGeom prst="line">
            <a:avLst/>
          </a:prstGeom>
          <a:noFill/>
          <a:ln w="12700" cap="flat" cmpd="sng" algn="ctr">
            <a:solidFill>
              <a:srgbClr val="3E8853"/>
            </a:solidFill>
            <a:prstDash val="lgDash"/>
          </a:ln>
          <a:effectLst/>
        </p:spPr>
      </p:cxnSp>
      <p:cxnSp>
        <p:nvCxnSpPr>
          <p:cNvPr id="92" name="Straight Connector 91">
            <a:extLst>
              <a:ext uri="{FF2B5EF4-FFF2-40B4-BE49-F238E27FC236}">
                <a16:creationId xmlns:a16="http://schemas.microsoft.com/office/drawing/2014/main" id="{D25622B5-6EAD-477A-AEA4-BA337F83C0BC}"/>
              </a:ext>
            </a:extLst>
          </p:cNvPr>
          <p:cNvCxnSpPr>
            <a:cxnSpLocks/>
          </p:cNvCxnSpPr>
          <p:nvPr/>
        </p:nvCxnSpPr>
        <p:spPr>
          <a:xfrm flipV="1">
            <a:off x="34053370" y="11699074"/>
            <a:ext cx="486097" cy="1517158"/>
          </a:xfrm>
          <a:prstGeom prst="line">
            <a:avLst/>
          </a:prstGeom>
          <a:noFill/>
          <a:ln w="12700" cap="flat" cmpd="sng" algn="ctr">
            <a:solidFill>
              <a:srgbClr val="3E8853"/>
            </a:solidFill>
            <a:prstDash val="lgDash"/>
          </a:ln>
          <a:effectLst/>
        </p:spPr>
      </p:cxnSp>
      <p:cxnSp>
        <p:nvCxnSpPr>
          <p:cNvPr id="93" name="Straight Connector 92">
            <a:extLst>
              <a:ext uri="{FF2B5EF4-FFF2-40B4-BE49-F238E27FC236}">
                <a16:creationId xmlns:a16="http://schemas.microsoft.com/office/drawing/2014/main" id="{9645E897-BDD7-42CD-B80F-A4638794A673}"/>
              </a:ext>
            </a:extLst>
          </p:cNvPr>
          <p:cNvCxnSpPr>
            <a:cxnSpLocks/>
          </p:cNvCxnSpPr>
          <p:nvPr/>
        </p:nvCxnSpPr>
        <p:spPr>
          <a:xfrm flipV="1">
            <a:off x="34284750" y="11932655"/>
            <a:ext cx="385103" cy="1249393"/>
          </a:xfrm>
          <a:prstGeom prst="line">
            <a:avLst/>
          </a:prstGeom>
          <a:noFill/>
          <a:ln w="12700" cap="flat" cmpd="sng" algn="ctr">
            <a:solidFill>
              <a:srgbClr val="3E8853"/>
            </a:solidFill>
            <a:prstDash val="lgDash"/>
          </a:ln>
          <a:effectLst/>
        </p:spPr>
      </p:cxnSp>
      <p:cxnSp>
        <p:nvCxnSpPr>
          <p:cNvPr id="94" name="Straight Connector 93">
            <a:extLst>
              <a:ext uri="{FF2B5EF4-FFF2-40B4-BE49-F238E27FC236}">
                <a16:creationId xmlns:a16="http://schemas.microsoft.com/office/drawing/2014/main" id="{6A505C6C-8563-4F0A-BDA0-3CF5644615D2}"/>
              </a:ext>
            </a:extLst>
          </p:cNvPr>
          <p:cNvCxnSpPr>
            <a:cxnSpLocks/>
          </p:cNvCxnSpPr>
          <p:nvPr/>
        </p:nvCxnSpPr>
        <p:spPr>
          <a:xfrm flipV="1">
            <a:off x="34516129" y="11944510"/>
            <a:ext cx="385103" cy="1249393"/>
          </a:xfrm>
          <a:prstGeom prst="line">
            <a:avLst/>
          </a:prstGeom>
          <a:noFill/>
          <a:ln w="12700" cap="flat" cmpd="sng" algn="ctr">
            <a:solidFill>
              <a:srgbClr val="3E8853"/>
            </a:solidFill>
            <a:prstDash val="lgDash"/>
          </a:ln>
          <a:effectLst/>
        </p:spPr>
      </p:cxnSp>
      <p:cxnSp>
        <p:nvCxnSpPr>
          <p:cNvPr id="95" name="Straight Connector 94">
            <a:extLst>
              <a:ext uri="{FF2B5EF4-FFF2-40B4-BE49-F238E27FC236}">
                <a16:creationId xmlns:a16="http://schemas.microsoft.com/office/drawing/2014/main" id="{A9F29EB3-CC19-48F1-8486-819C68888426}"/>
              </a:ext>
            </a:extLst>
          </p:cNvPr>
          <p:cNvCxnSpPr>
            <a:cxnSpLocks/>
          </p:cNvCxnSpPr>
          <p:nvPr/>
        </p:nvCxnSpPr>
        <p:spPr>
          <a:xfrm flipV="1">
            <a:off x="34759176" y="12305564"/>
            <a:ext cx="257410" cy="865961"/>
          </a:xfrm>
          <a:prstGeom prst="line">
            <a:avLst/>
          </a:prstGeom>
          <a:noFill/>
          <a:ln w="12700" cap="flat" cmpd="sng" algn="ctr">
            <a:solidFill>
              <a:srgbClr val="3E8853"/>
            </a:solidFill>
            <a:prstDash val="lgDash"/>
          </a:ln>
          <a:effectLst/>
        </p:spPr>
      </p:cxnSp>
      <p:cxnSp>
        <p:nvCxnSpPr>
          <p:cNvPr id="96" name="Straight Connector 95">
            <a:extLst>
              <a:ext uri="{FF2B5EF4-FFF2-40B4-BE49-F238E27FC236}">
                <a16:creationId xmlns:a16="http://schemas.microsoft.com/office/drawing/2014/main" id="{19A9F945-D918-43B9-80EF-63FD11030DFD}"/>
              </a:ext>
            </a:extLst>
          </p:cNvPr>
          <p:cNvCxnSpPr>
            <a:cxnSpLocks/>
          </p:cNvCxnSpPr>
          <p:nvPr/>
        </p:nvCxnSpPr>
        <p:spPr>
          <a:xfrm flipV="1">
            <a:off x="35033930" y="12675977"/>
            <a:ext cx="152071" cy="511819"/>
          </a:xfrm>
          <a:prstGeom prst="line">
            <a:avLst/>
          </a:prstGeom>
          <a:noFill/>
          <a:ln w="12700" cap="flat" cmpd="sng" algn="ctr">
            <a:solidFill>
              <a:srgbClr val="3E8853"/>
            </a:solidFill>
            <a:prstDash val="lgDash"/>
          </a:ln>
          <a:effectLst/>
        </p:spPr>
      </p:cxnSp>
      <p:cxnSp>
        <p:nvCxnSpPr>
          <p:cNvPr id="97" name="Straight Connector 96">
            <a:extLst>
              <a:ext uri="{FF2B5EF4-FFF2-40B4-BE49-F238E27FC236}">
                <a16:creationId xmlns:a16="http://schemas.microsoft.com/office/drawing/2014/main" id="{8CF96A4B-005E-4109-B90F-3BCA189F9495}"/>
              </a:ext>
            </a:extLst>
          </p:cNvPr>
          <p:cNvCxnSpPr>
            <a:cxnSpLocks/>
          </p:cNvCxnSpPr>
          <p:nvPr/>
        </p:nvCxnSpPr>
        <p:spPr>
          <a:xfrm flipV="1">
            <a:off x="35764771" y="13186665"/>
            <a:ext cx="152071" cy="511819"/>
          </a:xfrm>
          <a:prstGeom prst="line">
            <a:avLst/>
          </a:prstGeom>
          <a:noFill/>
          <a:ln w="12700" cap="flat" cmpd="sng" algn="ctr">
            <a:solidFill>
              <a:srgbClr val="3E8853"/>
            </a:solidFill>
            <a:prstDash val="lgDash"/>
          </a:ln>
          <a:effectLst/>
        </p:spPr>
      </p:cxnSp>
      <p:cxnSp>
        <p:nvCxnSpPr>
          <p:cNvPr id="98" name="Straight Connector 97">
            <a:extLst>
              <a:ext uri="{FF2B5EF4-FFF2-40B4-BE49-F238E27FC236}">
                <a16:creationId xmlns:a16="http://schemas.microsoft.com/office/drawing/2014/main" id="{58377056-A507-4249-8435-8A2F0AFDF85D}"/>
              </a:ext>
            </a:extLst>
          </p:cNvPr>
          <p:cNvCxnSpPr>
            <a:cxnSpLocks/>
          </p:cNvCxnSpPr>
          <p:nvPr/>
        </p:nvCxnSpPr>
        <p:spPr>
          <a:xfrm flipV="1">
            <a:off x="35916842" y="13226939"/>
            <a:ext cx="266699" cy="877335"/>
          </a:xfrm>
          <a:prstGeom prst="line">
            <a:avLst/>
          </a:prstGeom>
          <a:noFill/>
          <a:ln w="12700" cap="flat" cmpd="sng" algn="ctr">
            <a:solidFill>
              <a:srgbClr val="3E8853"/>
            </a:solidFill>
            <a:prstDash val="lgDash"/>
          </a:ln>
          <a:effectLst/>
        </p:spPr>
      </p:cxnSp>
      <p:cxnSp>
        <p:nvCxnSpPr>
          <p:cNvPr id="99" name="Straight Connector 98">
            <a:extLst>
              <a:ext uri="{FF2B5EF4-FFF2-40B4-BE49-F238E27FC236}">
                <a16:creationId xmlns:a16="http://schemas.microsoft.com/office/drawing/2014/main" id="{F93194A3-B7F6-44A4-88AD-D8883F9AF2AD}"/>
              </a:ext>
            </a:extLst>
          </p:cNvPr>
          <p:cNvCxnSpPr>
            <a:cxnSpLocks/>
          </p:cNvCxnSpPr>
          <p:nvPr/>
        </p:nvCxnSpPr>
        <p:spPr>
          <a:xfrm flipV="1">
            <a:off x="36126536" y="13194163"/>
            <a:ext cx="373981" cy="1216233"/>
          </a:xfrm>
          <a:prstGeom prst="line">
            <a:avLst/>
          </a:prstGeom>
          <a:noFill/>
          <a:ln w="12700" cap="flat" cmpd="sng" algn="ctr">
            <a:solidFill>
              <a:srgbClr val="3E8853"/>
            </a:solidFill>
            <a:prstDash val="lgDash"/>
          </a:ln>
          <a:effectLst/>
        </p:spPr>
      </p:cxnSp>
      <p:cxnSp>
        <p:nvCxnSpPr>
          <p:cNvPr id="100" name="Straight Connector 99">
            <a:extLst>
              <a:ext uri="{FF2B5EF4-FFF2-40B4-BE49-F238E27FC236}">
                <a16:creationId xmlns:a16="http://schemas.microsoft.com/office/drawing/2014/main" id="{3B2CA63F-88A0-4668-A9AB-9E67E22A09A0}"/>
              </a:ext>
            </a:extLst>
          </p:cNvPr>
          <p:cNvCxnSpPr>
            <a:cxnSpLocks/>
          </p:cNvCxnSpPr>
          <p:nvPr/>
        </p:nvCxnSpPr>
        <p:spPr>
          <a:xfrm flipV="1">
            <a:off x="36349188" y="13194163"/>
            <a:ext cx="451273" cy="1512791"/>
          </a:xfrm>
          <a:prstGeom prst="line">
            <a:avLst/>
          </a:prstGeom>
          <a:noFill/>
          <a:ln w="12700" cap="flat" cmpd="sng" algn="ctr">
            <a:solidFill>
              <a:srgbClr val="3E8853"/>
            </a:solidFill>
            <a:prstDash val="lgDash"/>
          </a:ln>
          <a:effectLst/>
        </p:spPr>
      </p:cxnSp>
      <p:cxnSp>
        <p:nvCxnSpPr>
          <p:cNvPr id="101" name="Straight Connector 100">
            <a:extLst>
              <a:ext uri="{FF2B5EF4-FFF2-40B4-BE49-F238E27FC236}">
                <a16:creationId xmlns:a16="http://schemas.microsoft.com/office/drawing/2014/main" id="{44508ECE-2A49-401E-ADD0-10C60905E68E}"/>
              </a:ext>
            </a:extLst>
          </p:cNvPr>
          <p:cNvCxnSpPr>
            <a:cxnSpLocks/>
          </p:cNvCxnSpPr>
          <p:nvPr/>
        </p:nvCxnSpPr>
        <p:spPr>
          <a:xfrm flipV="1">
            <a:off x="36609211" y="13207365"/>
            <a:ext cx="496413" cy="1698579"/>
          </a:xfrm>
          <a:prstGeom prst="line">
            <a:avLst/>
          </a:prstGeom>
          <a:noFill/>
          <a:ln w="12700" cap="flat" cmpd="sng" algn="ctr">
            <a:solidFill>
              <a:srgbClr val="3E8853"/>
            </a:solidFill>
            <a:prstDash val="lgDash"/>
          </a:ln>
          <a:effectLst/>
        </p:spPr>
      </p:cxnSp>
      <p:cxnSp>
        <p:nvCxnSpPr>
          <p:cNvPr id="102" name="Straight Connector 101">
            <a:extLst>
              <a:ext uri="{FF2B5EF4-FFF2-40B4-BE49-F238E27FC236}">
                <a16:creationId xmlns:a16="http://schemas.microsoft.com/office/drawing/2014/main" id="{5366A730-32CA-4341-A119-B09E24FF3B08}"/>
              </a:ext>
            </a:extLst>
          </p:cNvPr>
          <p:cNvCxnSpPr>
            <a:cxnSpLocks/>
          </p:cNvCxnSpPr>
          <p:nvPr/>
        </p:nvCxnSpPr>
        <p:spPr>
          <a:xfrm flipV="1">
            <a:off x="36931944" y="13157185"/>
            <a:ext cx="496413" cy="1698579"/>
          </a:xfrm>
          <a:prstGeom prst="line">
            <a:avLst/>
          </a:prstGeom>
          <a:noFill/>
          <a:ln w="12700" cap="flat" cmpd="sng" algn="ctr">
            <a:solidFill>
              <a:srgbClr val="3E8853"/>
            </a:solidFill>
            <a:prstDash val="lgDash"/>
          </a:ln>
          <a:effectLst/>
        </p:spPr>
      </p:cxnSp>
      <p:cxnSp>
        <p:nvCxnSpPr>
          <p:cNvPr id="103" name="Straight Connector 102">
            <a:extLst>
              <a:ext uri="{FF2B5EF4-FFF2-40B4-BE49-F238E27FC236}">
                <a16:creationId xmlns:a16="http://schemas.microsoft.com/office/drawing/2014/main" id="{46DE723F-A0C6-4B3D-9013-3CFE70EDF312}"/>
              </a:ext>
            </a:extLst>
          </p:cNvPr>
          <p:cNvCxnSpPr>
            <a:cxnSpLocks/>
          </p:cNvCxnSpPr>
          <p:nvPr/>
        </p:nvCxnSpPr>
        <p:spPr>
          <a:xfrm flipV="1">
            <a:off x="37682783" y="12305564"/>
            <a:ext cx="271817" cy="860394"/>
          </a:xfrm>
          <a:prstGeom prst="line">
            <a:avLst/>
          </a:prstGeom>
          <a:noFill/>
          <a:ln w="12700" cap="flat" cmpd="sng" algn="ctr">
            <a:solidFill>
              <a:srgbClr val="3E8853"/>
            </a:solidFill>
            <a:prstDash val="lgDash"/>
          </a:ln>
          <a:effectLst/>
        </p:spPr>
      </p:cxnSp>
      <p:cxnSp>
        <p:nvCxnSpPr>
          <p:cNvPr id="104" name="Straight Connector 103">
            <a:extLst>
              <a:ext uri="{FF2B5EF4-FFF2-40B4-BE49-F238E27FC236}">
                <a16:creationId xmlns:a16="http://schemas.microsoft.com/office/drawing/2014/main" id="{0466AD49-9240-4EBB-A0AB-749A49C81DBD}"/>
              </a:ext>
            </a:extLst>
          </p:cNvPr>
          <p:cNvCxnSpPr>
            <a:cxnSpLocks/>
          </p:cNvCxnSpPr>
          <p:nvPr/>
        </p:nvCxnSpPr>
        <p:spPr>
          <a:xfrm flipV="1">
            <a:off x="37958774" y="12270125"/>
            <a:ext cx="280491" cy="886953"/>
          </a:xfrm>
          <a:prstGeom prst="line">
            <a:avLst/>
          </a:prstGeom>
          <a:noFill/>
          <a:ln w="12700" cap="flat" cmpd="sng" algn="ctr">
            <a:solidFill>
              <a:srgbClr val="3E8853"/>
            </a:solidFill>
            <a:prstDash val="lgDash"/>
          </a:ln>
          <a:effectLst/>
        </p:spPr>
      </p:cxnSp>
      <p:cxnSp>
        <p:nvCxnSpPr>
          <p:cNvPr id="105" name="Straight Connector 104">
            <a:extLst>
              <a:ext uri="{FF2B5EF4-FFF2-40B4-BE49-F238E27FC236}">
                <a16:creationId xmlns:a16="http://schemas.microsoft.com/office/drawing/2014/main" id="{A6047FBE-A5DD-4DBE-BFDC-C776CAD55253}"/>
              </a:ext>
            </a:extLst>
          </p:cNvPr>
          <p:cNvCxnSpPr>
            <a:cxnSpLocks/>
          </p:cNvCxnSpPr>
          <p:nvPr/>
        </p:nvCxnSpPr>
        <p:spPr>
          <a:xfrm flipV="1">
            <a:off x="38231349" y="12298489"/>
            <a:ext cx="260787" cy="858593"/>
          </a:xfrm>
          <a:prstGeom prst="line">
            <a:avLst/>
          </a:prstGeom>
          <a:noFill/>
          <a:ln w="12700" cap="flat" cmpd="sng" algn="ctr">
            <a:solidFill>
              <a:srgbClr val="3E8853"/>
            </a:solidFill>
            <a:prstDash val="lgDash"/>
          </a:ln>
          <a:effectLst/>
        </p:spPr>
      </p:cxnSp>
      <p:cxnSp>
        <p:nvCxnSpPr>
          <p:cNvPr id="106" name="Straight Connector 105">
            <a:extLst>
              <a:ext uri="{FF2B5EF4-FFF2-40B4-BE49-F238E27FC236}">
                <a16:creationId xmlns:a16="http://schemas.microsoft.com/office/drawing/2014/main" id="{B91AC201-A180-44D8-AE95-009BB08FE396}"/>
              </a:ext>
            </a:extLst>
          </p:cNvPr>
          <p:cNvCxnSpPr>
            <a:cxnSpLocks/>
          </p:cNvCxnSpPr>
          <p:nvPr/>
        </p:nvCxnSpPr>
        <p:spPr>
          <a:xfrm flipV="1">
            <a:off x="38506502" y="12333928"/>
            <a:ext cx="261691" cy="849885"/>
          </a:xfrm>
          <a:prstGeom prst="line">
            <a:avLst/>
          </a:prstGeom>
          <a:noFill/>
          <a:ln w="12700" cap="flat" cmpd="sng" algn="ctr">
            <a:solidFill>
              <a:srgbClr val="3E8853"/>
            </a:solidFill>
            <a:prstDash val="lgDash"/>
          </a:ln>
          <a:effectLst/>
        </p:spPr>
      </p:cxnSp>
      <p:cxnSp>
        <p:nvCxnSpPr>
          <p:cNvPr id="165" name="Straight Arrow Connector 164">
            <a:extLst>
              <a:ext uri="{FF2B5EF4-FFF2-40B4-BE49-F238E27FC236}">
                <a16:creationId xmlns:a16="http://schemas.microsoft.com/office/drawing/2014/main" id="{ACABD4F4-8A1F-4040-975C-1D4740F12F9F}"/>
              </a:ext>
            </a:extLst>
          </p:cNvPr>
          <p:cNvCxnSpPr>
            <a:cxnSpLocks/>
          </p:cNvCxnSpPr>
          <p:nvPr/>
        </p:nvCxnSpPr>
        <p:spPr>
          <a:xfrm flipV="1">
            <a:off x="13413739" y="10822412"/>
            <a:ext cx="0" cy="4563682"/>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166" name="Straight Arrow Connector 165">
            <a:extLst>
              <a:ext uri="{FF2B5EF4-FFF2-40B4-BE49-F238E27FC236}">
                <a16:creationId xmlns:a16="http://schemas.microsoft.com/office/drawing/2014/main" id="{4506AE0F-E716-4767-B6EF-8C2B8088FBC8}"/>
              </a:ext>
            </a:extLst>
          </p:cNvPr>
          <p:cNvCxnSpPr>
            <a:cxnSpLocks/>
          </p:cNvCxnSpPr>
          <p:nvPr/>
        </p:nvCxnSpPr>
        <p:spPr>
          <a:xfrm>
            <a:off x="13371071" y="15386094"/>
            <a:ext cx="6979096"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sp>
        <p:nvSpPr>
          <p:cNvPr id="167" name="TextBox 166">
            <a:extLst>
              <a:ext uri="{FF2B5EF4-FFF2-40B4-BE49-F238E27FC236}">
                <a16:creationId xmlns:a16="http://schemas.microsoft.com/office/drawing/2014/main" id="{214A33D2-D467-4C18-B17A-83955CCA541A}"/>
              </a:ext>
            </a:extLst>
          </p:cNvPr>
          <p:cNvSpPr txBox="1"/>
          <p:nvPr/>
        </p:nvSpPr>
        <p:spPr>
          <a:xfrm>
            <a:off x="15585607" y="15633731"/>
            <a:ext cx="3385011" cy="64633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168" name="TextBox 167">
            <a:extLst>
              <a:ext uri="{FF2B5EF4-FFF2-40B4-BE49-F238E27FC236}">
                <a16:creationId xmlns:a16="http://schemas.microsoft.com/office/drawing/2014/main" id="{3EEDE557-E824-44E3-8424-82E866C71104}"/>
              </a:ext>
            </a:extLst>
          </p:cNvPr>
          <p:cNvSpPr txBox="1"/>
          <p:nvPr/>
        </p:nvSpPr>
        <p:spPr>
          <a:xfrm rot="16200000">
            <a:off x="10472347" y="12957185"/>
            <a:ext cx="4860796" cy="64633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36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36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169" name="TextBox 168">
            <a:extLst>
              <a:ext uri="{FF2B5EF4-FFF2-40B4-BE49-F238E27FC236}">
                <a16:creationId xmlns:a16="http://schemas.microsoft.com/office/drawing/2014/main" id="{726E8E06-1838-4D82-BB8A-39166C24455D}"/>
              </a:ext>
            </a:extLst>
          </p:cNvPr>
          <p:cNvSpPr txBox="1"/>
          <p:nvPr/>
        </p:nvSpPr>
        <p:spPr>
          <a:xfrm>
            <a:off x="19555831" y="12305563"/>
            <a:ext cx="1255454" cy="64633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cxnSp>
        <p:nvCxnSpPr>
          <p:cNvPr id="175" name="Straight Arrow Connector 174">
            <a:extLst>
              <a:ext uri="{FF2B5EF4-FFF2-40B4-BE49-F238E27FC236}">
                <a16:creationId xmlns:a16="http://schemas.microsoft.com/office/drawing/2014/main" id="{E5F65943-B9AC-491B-BC1B-77D29E828DB7}"/>
              </a:ext>
            </a:extLst>
          </p:cNvPr>
          <p:cNvCxnSpPr>
            <a:cxnSpLocks/>
          </p:cNvCxnSpPr>
          <p:nvPr/>
        </p:nvCxnSpPr>
        <p:spPr>
          <a:xfrm flipV="1">
            <a:off x="23215557" y="10798088"/>
            <a:ext cx="0" cy="4563682"/>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176" name="Straight Arrow Connector 175">
            <a:extLst>
              <a:ext uri="{FF2B5EF4-FFF2-40B4-BE49-F238E27FC236}">
                <a16:creationId xmlns:a16="http://schemas.microsoft.com/office/drawing/2014/main" id="{13C0BED7-CB54-439D-B348-A6C04CAD6F52}"/>
              </a:ext>
            </a:extLst>
          </p:cNvPr>
          <p:cNvCxnSpPr>
            <a:cxnSpLocks/>
          </p:cNvCxnSpPr>
          <p:nvPr/>
        </p:nvCxnSpPr>
        <p:spPr>
          <a:xfrm>
            <a:off x="23172889" y="15361770"/>
            <a:ext cx="6979096"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sp>
        <p:nvSpPr>
          <p:cNvPr id="177" name="TextBox 176">
            <a:extLst>
              <a:ext uri="{FF2B5EF4-FFF2-40B4-BE49-F238E27FC236}">
                <a16:creationId xmlns:a16="http://schemas.microsoft.com/office/drawing/2014/main" id="{59DB56B8-2299-4622-BB48-6D78000241E8}"/>
              </a:ext>
            </a:extLst>
          </p:cNvPr>
          <p:cNvSpPr txBox="1"/>
          <p:nvPr/>
        </p:nvSpPr>
        <p:spPr>
          <a:xfrm>
            <a:off x="25387425" y="15609407"/>
            <a:ext cx="3385011" cy="64633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178" name="TextBox 177">
            <a:extLst>
              <a:ext uri="{FF2B5EF4-FFF2-40B4-BE49-F238E27FC236}">
                <a16:creationId xmlns:a16="http://schemas.microsoft.com/office/drawing/2014/main" id="{D3C0C91C-D257-42C7-BE64-A0EEA73162FC}"/>
              </a:ext>
            </a:extLst>
          </p:cNvPr>
          <p:cNvSpPr txBox="1"/>
          <p:nvPr/>
        </p:nvSpPr>
        <p:spPr>
          <a:xfrm rot="16200000">
            <a:off x="20274165" y="12932861"/>
            <a:ext cx="4860796" cy="64633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36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36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179" name="TextBox 178">
            <a:extLst>
              <a:ext uri="{FF2B5EF4-FFF2-40B4-BE49-F238E27FC236}">
                <a16:creationId xmlns:a16="http://schemas.microsoft.com/office/drawing/2014/main" id="{299C7BCB-83E0-4E27-896C-DEE6667094E1}"/>
              </a:ext>
            </a:extLst>
          </p:cNvPr>
          <p:cNvSpPr txBox="1"/>
          <p:nvPr/>
        </p:nvSpPr>
        <p:spPr>
          <a:xfrm>
            <a:off x="29357649" y="12281239"/>
            <a:ext cx="1255454" cy="64633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cxnSp>
        <p:nvCxnSpPr>
          <p:cNvPr id="180" name="Straight Arrow Connector 179">
            <a:extLst>
              <a:ext uri="{FF2B5EF4-FFF2-40B4-BE49-F238E27FC236}">
                <a16:creationId xmlns:a16="http://schemas.microsoft.com/office/drawing/2014/main" id="{4E141C08-8174-4B8C-B2BD-A2822F8368AB}"/>
              </a:ext>
            </a:extLst>
          </p:cNvPr>
          <p:cNvCxnSpPr>
            <a:cxnSpLocks/>
          </p:cNvCxnSpPr>
          <p:nvPr/>
        </p:nvCxnSpPr>
        <p:spPr>
          <a:xfrm flipV="1">
            <a:off x="32942183" y="10798088"/>
            <a:ext cx="0" cy="4563682"/>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cxnSp>
        <p:nvCxnSpPr>
          <p:cNvPr id="181" name="Straight Arrow Connector 180">
            <a:extLst>
              <a:ext uri="{FF2B5EF4-FFF2-40B4-BE49-F238E27FC236}">
                <a16:creationId xmlns:a16="http://schemas.microsoft.com/office/drawing/2014/main" id="{C4719D76-76B7-4019-B585-8ADC29F2297A}"/>
              </a:ext>
            </a:extLst>
          </p:cNvPr>
          <p:cNvCxnSpPr>
            <a:cxnSpLocks/>
          </p:cNvCxnSpPr>
          <p:nvPr/>
        </p:nvCxnSpPr>
        <p:spPr>
          <a:xfrm>
            <a:off x="32899515" y="15361770"/>
            <a:ext cx="6979096" cy="0"/>
          </a:xfrm>
          <a:prstGeom prst="straightConnector1">
            <a:avLst/>
          </a:prstGeom>
          <a:noFill/>
          <a:ln w="1905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sp>
        <p:nvSpPr>
          <p:cNvPr id="182" name="TextBox 181">
            <a:extLst>
              <a:ext uri="{FF2B5EF4-FFF2-40B4-BE49-F238E27FC236}">
                <a16:creationId xmlns:a16="http://schemas.microsoft.com/office/drawing/2014/main" id="{D37BF367-2881-4B44-AB17-07220620586D}"/>
              </a:ext>
            </a:extLst>
          </p:cNvPr>
          <p:cNvSpPr txBox="1"/>
          <p:nvPr/>
        </p:nvSpPr>
        <p:spPr>
          <a:xfrm>
            <a:off x="35114051" y="15609407"/>
            <a:ext cx="3385011" cy="64633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(s)</a:t>
            </a:r>
          </a:p>
        </p:txBody>
      </p:sp>
      <p:sp>
        <p:nvSpPr>
          <p:cNvPr id="183" name="TextBox 182">
            <a:extLst>
              <a:ext uri="{FF2B5EF4-FFF2-40B4-BE49-F238E27FC236}">
                <a16:creationId xmlns:a16="http://schemas.microsoft.com/office/drawing/2014/main" id="{A719D592-AEEC-46A4-8E82-2E9C7BA05EFE}"/>
              </a:ext>
            </a:extLst>
          </p:cNvPr>
          <p:cNvSpPr txBox="1"/>
          <p:nvPr/>
        </p:nvSpPr>
        <p:spPr>
          <a:xfrm rot="16200000">
            <a:off x="30000791" y="12932861"/>
            <a:ext cx="4860796" cy="64633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Beta ARV (</a:t>
            </a:r>
            <a:r>
              <a:rPr kumimoji="0" lang="el-GR" sz="36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μ</a:t>
            </a:r>
            <a:r>
              <a:rPr kumimoji="0" lang="en-IE" sz="36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184" name="TextBox 183">
            <a:extLst>
              <a:ext uri="{FF2B5EF4-FFF2-40B4-BE49-F238E27FC236}">
                <a16:creationId xmlns:a16="http://schemas.microsoft.com/office/drawing/2014/main" id="{0188A705-371D-4FF2-86A4-98DF2F9F6F5C}"/>
              </a:ext>
            </a:extLst>
          </p:cNvPr>
          <p:cNvSpPr txBox="1"/>
          <p:nvPr/>
        </p:nvSpPr>
        <p:spPr>
          <a:xfrm>
            <a:off x="39084275" y="12281239"/>
            <a:ext cx="1255454" cy="64633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3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a:t>
            </a:r>
          </a:p>
        </p:txBody>
      </p:sp>
      <p:pic>
        <p:nvPicPr>
          <p:cNvPr id="38" name="Audio 37">
            <a:hlinkClick r:id="" action="ppaction://media"/>
            <a:extLst>
              <a:ext uri="{FF2B5EF4-FFF2-40B4-BE49-F238E27FC236}">
                <a16:creationId xmlns:a16="http://schemas.microsoft.com/office/drawing/2014/main" id="{4A0C282C-DD5A-4C74-AEC9-C28ABE80A7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1324156494"/>
      </p:ext>
    </p:extLst>
  </p:cSld>
  <p:clrMapOvr>
    <a:masterClrMapping/>
  </p:clrMapOvr>
  <mc:AlternateContent xmlns:mc="http://schemas.openxmlformats.org/markup-compatibility/2006">
    <mc:Choice xmlns:p14="http://schemas.microsoft.com/office/powerpoint/2010/main" Requires="p14">
      <p:transition spd="slow" p14:dur="3400" advTm="100521">
        <p14:reveal/>
      </p:transition>
    </mc:Choice>
    <mc:Fallback>
      <p:transition spd="slow" advTm="1005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3258AFB-BD11-4881-BC99-376D411606ED}"/>
              </a:ext>
            </a:extLst>
          </p:cNvPr>
          <p:cNvSpPr/>
          <p:nvPr/>
        </p:nvSpPr>
        <p:spPr>
          <a:xfrm>
            <a:off x="1379250" y="2247900"/>
            <a:ext cx="40045262" cy="3708400"/>
          </a:xfrm>
          <a:prstGeom prst="roundRect">
            <a:avLst/>
          </a:prstGeom>
          <a:solidFill>
            <a:srgbClr val="00437E"/>
          </a:solidFill>
          <a:ln w="15875" cap="flat" cmpd="sng" algn="ctr">
            <a:noFill/>
            <a:prstDash val="solid"/>
          </a:ln>
          <a:effectLst/>
        </p:spPr>
        <p:txBody>
          <a:bodyPr rtlCol="0" anchor="ctr"/>
          <a:lstStyle/>
          <a:p>
            <a:pPr algn="ctr"/>
            <a:r>
              <a:rPr lang="en-US" sz="16600" dirty="0">
                <a:solidFill>
                  <a:schemeClr val="bg2"/>
                </a:solidFill>
              </a:rPr>
              <a:t>6. Wireless 2100 System</a:t>
            </a:r>
          </a:p>
        </p:txBody>
      </p:sp>
      <p:pic>
        <p:nvPicPr>
          <p:cNvPr id="2" name="Content Placeholder 6">
            <a:extLst>
              <a:ext uri="{FF2B5EF4-FFF2-40B4-BE49-F238E27FC236}">
                <a16:creationId xmlns:a16="http://schemas.microsoft.com/office/drawing/2014/main" id="{79AABF62-4EB4-49E8-9D88-1DC73E2DE60A}"/>
              </a:ext>
            </a:extLst>
          </p:cNvPr>
          <p:cNvPicPr>
            <a:picLocks noChangeAspect="1"/>
          </p:cNvPicPr>
          <p:nvPr/>
        </p:nvPicPr>
        <p:blipFill rotWithShape="1">
          <a:blip r:embed="rId4"/>
          <a:srcRect l="1366" t="3174"/>
          <a:stretch/>
        </p:blipFill>
        <p:spPr>
          <a:xfrm>
            <a:off x="5862435" y="13332320"/>
            <a:ext cx="16391788" cy="11360989"/>
          </a:xfrm>
          <a:prstGeom prst="rect">
            <a:avLst/>
          </a:prstGeom>
        </p:spPr>
      </p:pic>
      <p:pic>
        <p:nvPicPr>
          <p:cNvPr id="4" name="Picture 3">
            <a:extLst>
              <a:ext uri="{FF2B5EF4-FFF2-40B4-BE49-F238E27FC236}">
                <a16:creationId xmlns:a16="http://schemas.microsoft.com/office/drawing/2014/main" id="{074317C4-26AE-4C36-AFFF-0D97D0951CD3}"/>
              </a:ext>
            </a:extLst>
          </p:cNvPr>
          <p:cNvPicPr>
            <a:picLocks noChangeAspect="1"/>
          </p:cNvPicPr>
          <p:nvPr/>
        </p:nvPicPr>
        <p:blipFill rotWithShape="1">
          <a:blip r:embed="rId5"/>
          <a:srcRect r="52504"/>
          <a:stretch/>
        </p:blipFill>
        <p:spPr>
          <a:xfrm>
            <a:off x="13935179" y="8008938"/>
            <a:ext cx="8319044" cy="4409722"/>
          </a:xfrm>
          <a:prstGeom prst="rect">
            <a:avLst/>
          </a:prstGeom>
        </p:spPr>
      </p:pic>
      <p:pic>
        <p:nvPicPr>
          <p:cNvPr id="10" name="Picture 9">
            <a:extLst>
              <a:ext uri="{FF2B5EF4-FFF2-40B4-BE49-F238E27FC236}">
                <a16:creationId xmlns:a16="http://schemas.microsoft.com/office/drawing/2014/main" id="{EBEE70B5-102A-479F-A634-9CEB96FC430A}"/>
              </a:ext>
            </a:extLst>
          </p:cNvPr>
          <p:cNvPicPr>
            <a:picLocks noChangeAspect="1"/>
          </p:cNvPicPr>
          <p:nvPr/>
        </p:nvPicPr>
        <p:blipFill rotWithShape="1">
          <a:blip r:embed="rId5"/>
          <a:srcRect l="50224" r="2279"/>
          <a:stretch/>
        </p:blipFill>
        <p:spPr>
          <a:xfrm>
            <a:off x="4996049" y="7439935"/>
            <a:ext cx="8319044" cy="4409722"/>
          </a:xfrm>
          <a:prstGeom prst="rect">
            <a:avLst/>
          </a:prstGeom>
        </p:spPr>
      </p:pic>
      <p:sp>
        <p:nvSpPr>
          <p:cNvPr id="12" name="Rectangle: Rounded Corners 11">
            <a:extLst>
              <a:ext uri="{FF2B5EF4-FFF2-40B4-BE49-F238E27FC236}">
                <a16:creationId xmlns:a16="http://schemas.microsoft.com/office/drawing/2014/main" id="{897B73E8-31D1-45DF-A4EA-B1F8B9864A68}"/>
              </a:ext>
            </a:extLst>
          </p:cNvPr>
          <p:cNvSpPr/>
          <p:nvPr/>
        </p:nvSpPr>
        <p:spPr>
          <a:xfrm>
            <a:off x="28668529" y="22534111"/>
            <a:ext cx="9415463" cy="2159198"/>
          </a:xfrm>
          <a:prstGeom prst="roundRect">
            <a:avLst/>
          </a:prstGeom>
          <a:solidFill>
            <a:srgbClr val="FF7F0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6600" b="1" i="0" u="none" strike="noStrike" kern="0" cap="none" spc="0" normalizeH="0" baseline="0" noProof="0" dirty="0">
                <a:ln>
                  <a:noFill/>
                </a:ln>
                <a:solidFill>
                  <a:prstClr val="white"/>
                </a:solidFill>
                <a:effectLst/>
                <a:uLnTx/>
                <a:uFillTx/>
                <a:ea typeface="+mn-ea"/>
                <a:cs typeface="+mn-cs"/>
              </a:rPr>
              <a:t>Short Delays</a:t>
            </a:r>
          </a:p>
        </p:txBody>
      </p:sp>
      <p:sp>
        <p:nvSpPr>
          <p:cNvPr id="14" name="Rectangle: Rounded Corners 13">
            <a:extLst>
              <a:ext uri="{FF2B5EF4-FFF2-40B4-BE49-F238E27FC236}">
                <a16:creationId xmlns:a16="http://schemas.microsoft.com/office/drawing/2014/main" id="{2B6E763E-07A4-47D2-8D31-430D6AC1229C}"/>
              </a:ext>
            </a:extLst>
          </p:cNvPr>
          <p:cNvSpPr/>
          <p:nvPr/>
        </p:nvSpPr>
        <p:spPr>
          <a:xfrm>
            <a:off x="28657685" y="8008938"/>
            <a:ext cx="9415463" cy="2116292"/>
          </a:xfrm>
          <a:prstGeom prst="roundRect">
            <a:avLst/>
          </a:prstGeom>
          <a:solidFill>
            <a:srgbClr val="FF7F0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6600" b="1" i="0" u="none" strike="noStrike" kern="0" cap="none" spc="0" normalizeH="0" baseline="0" noProof="0" dirty="0">
                <a:ln>
                  <a:noFill/>
                </a:ln>
                <a:solidFill>
                  <a:prstClr val="white"/>
                </a:solidFill>
                <a:effectLst/>
                <a:uLnTx/>
                <a:uFillTx/>
                <a:ea typeface="+mn-ea"/>
                <a:cs typeface="+mn-cs"/>
              </a:rPr>
              <a:t>Closed-Loop Control</a:t>
            </a:r>
          </a:p>
        </p:txBody>
      </p:sp>
      <p:sp>
        <p:nvSpPr>
          <p:cNvPr id="16" name="Rectangle: Rounded Corners 15">
            <a:extLst>
              <a:ext uri="{FF2B5EF4-FFF2-40B4-BE49-F238E27FC236}">
                <a16:creationId xmlns:a16="http://schemas.microsoft.com/office/drawing/2014/main" id="{B30E9472-6EA7-491E-A4D3-581DD1FA5681}"/>
              </a:ext>
            </a:extLst>
          </p:cNvPr>
          <p:cNvSpPr/>
          <p:nvPr/>
        </p:nvSpPr>
        <p:spPr>
          <a:xfrm>
            <a:off x="28657685" y="15271524"/>
            <a:ext cx="9415463" cy="2116292"/>
          </a:xfrm>
          <a:prstGeom prst="roundRect">
            <a:avLst/>
          </a:prstGeom>
          <a:solidFill>
            <a:srgbClr val="FF7F0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E" sz="6600" b="1" i="0" u="none" strike="noStrike" kern="0" cap="none" spc="0" normalizeH="0" baseline="0" noProof="0" dirty="0">
                <a:ln>
                  <a:noFill/>
                </a:ln>
                <a:solidFill>
                  <a:prstClr val="white"/>
                </a:solidFill>
                <a:effectLst/>
                <a:uLnTx/>
                <a:uFillTx/>
              </a:rPr>
              <a:t>Wireless System</a:t>
            </a:r>
          </a:p>
        </p:txBody>
      </p:sp>
      <p:pic>
        <p:nvPicPr>
          <p:cNvPr id="28" name="Audio 27">
            <a:hlinkClick r:id="" action="ppaction://media"/>
            <a:extLst>
              <a:ext uri="{FF2B5EF4-FFF2-40B4-BE49-F238E27FC236}">
                <a16:creationId xmlns:a16="http://schemas.microsoft.com/office/drawing/2014/main" id="{5D7A614C-ACBF-469A-9D71-542C541C2D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379900" y="29851350"/>
            <a:ext cx="271463" cy="271463"/>
          </a:xfrm>
          <a:prstGeom prst="rect">
            <a:avLst/>
          </a:prstGeom>
        </p:spPr>
      </p:pic>
    </p:spTree>
    <p:extLst>
      <p:ext uri="{BB962C8B-B14F-4D97-AF65-F5344CB8AC3E}">
        <p14:creationId xmlns:p14="http://schemas.microsoft.com/office/powerpoint/2010/main" val="2943109791"/>
      </p:ext>
    </p:extLst>
  </p:cSld>
  <p:clrMapOvr>
    <a:masterClrMapping/>
  </p:clrMapOvr>
  <mc:AlternateContent xmlns:mc="http://schemas.openxmlformats.org/markup-compatibility/2006">
    <mc:Choice xmlns:p14="http://schemas.microsoft.com/office/powerpoint/2010/main" Requires="p14">
      <p:transition spd="slow" p14:dur="3400" advTm="34003">
        <p14:reveal/>
      </p:transition>
    </mc:Choice>
    <mc:Fallback>
      <p:transition spd="slow" advTm="340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theme/theme1.xml><?xml version="1.0" encoding="utf-8"?>
<a:theme xmlns:a="http://schemas.openxmlformats.org/drawingml/2006/main" name="Office Theme">
  <a:themeElements>
    <a:clrScheme name="Custom 5">
      <a:dk1>
        <a:srgbClr val="000000"/>
      </a:dk1>
      <a:lt1>
        <a:srgbClr val="FFFFFF"/>
      </a:lt1>
      <a:dk2>
        <a:srgbClr val="1E164C"/>
      </a:dk2>
      <a:lt2>
        <a:srgbClr val="EEECE1"/>
      </a:lt2>
      <a:accent1>
        <a:srgbClr val="4B9983"/>
      </a:accent1>
      <a:accent2>
        <a:srgbClr val="CFA930"/>
      </a:accent2>
      <a:accent3>
        <a:srgbClr val="2D3192"/>
      </a:accent3>
      <a:accent4>
        <a:srgbClr val="7E1038"/>
      </a:accent4>
      <a:accent5>
        <a:srgbClr val="147EBA"/>
      </a:accent5>
      <a:accent6>
        <a:srgbClr val="5E2EB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4943</TotalTime>
  <Words>1725</Words>
  <Application>Microsoft Office PowerPoint</Application>
  <PresentationFormat>Custom</PresentationFormat>
  <Paragraphs>454</Paragraphs>
  <Slides>17</Slides>
  <Notes>5</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 Math</vt:lpstr>
      <vt:lpstr>Speak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McEntire</dc:creator>
  <cp:lastModifiedBy>Adil Dahlan</cp:lastModifiedBy>
  <cp:revision>228</cp:revision>
  <dcterms:created xsi:type="dcterms:W3CDTF">2012-09-25T05:06:36Z</dcterms:created>
  <dcterms:modified xsi:type="dcterms:W3CDTF">2020-04-13T23:40:02Z</dcterms:modified>
</cp:coreProperties>
</file>